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3"/>
    <p:sldId id="257" r:id="rId4"/>
    <p:sldId id="258" r:id="rId5"/>
    <p:sldId id="259" r:id="rId6"/>
    <p:sldId id="261" r:id="rId7"/>
    <p:sldId id="260" r:id="rId8"/>
    <p:sldId id="262" r:id="rId9"/>
    <p:sldId id="266" r:id="rId10"/>
    <p:sldId id="264" r:id="rId11"/>
    <p:sldId id="267" r:id="rId12"/>
    <p:sldId id="265" r:id="rId13"/>
    <p:sldId id="263" r:id="rId14"/>
    <p:sldId id="275" r:id="rId15"/>
    <p:sldId id="276" r:id="rId16"/>
    <p:sldId id="277" r:id="rId17"/>
    <p:sldId id="270" r:id="rId18"/>
    <p:sldId id="272" r:id="rId19"/>
    <p:sldId id="273" r:id="rId20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6" userDrawn="1">
          <p15:clr>
            <a:srgbClr val="A4A3A4"/>
          </p15:clr>
        </p15:guide>
        <p15:guide id="2" pos="38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8A9AB7"/>
    <a:srgbClr val="174777"/>
    <a:srgbClr val="19487C"/>
    <a:srgbClr val="FFFFFF"/>
    <a:srgbClr val="0F3156"/>
    <a:srgbClr val="DCDCDC"/>
    <a:srgbClr val="E6E6E6"/>
    <a:srgbClr val="C8C8C8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654" y="54"/>
      </p:cViewPr>
      <p:guideLst>
        <p:guide orient="horz" pos="2146"/>
        <p:guide pos="384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2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4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/>
            </a:fld>
            <a:endParaRPr lang="zh-CN" altLang="en-US"/>
          </a:p>
        </p:txBody>
      </p:sp>
      <p:sp>
        <p:nvSpPr>
          <p:cNvPr id="5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bg>
      <p:bgPr>
        <a:solidFill>
          <a:schemeClr val="bg1"/>
        </a:solidFill>
        <a:effectLst/>
      </p:bgPr>
    </p:bg>
    <p:spTree>
      <p:nvGrpSpPr>
        <p:cNvPr id="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/>
            </a:fld>
            <a:endParaRPr lang="zh-CN" altLang="en-US"/>
          </a:p>
        </p:txBody>
      </p:sp>
      <p:sp>
        <p:nvSpPr>
          <p:cNvPr id="9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/>
            </a:fld>
            <a:endParaRPr lang="zh-CN" altLang="en-US"/>
          </a:p>
        </p:txBody>
      </p:sp>
      <p:grpSp>
        <p:nvGrpSpPr>
          <p:cNvPr id="11" name="组合 191"/>
          <p:cNvGrpSpPr/>
          <p:nvPr userDrawn="1"/>
        </p:nvGrpSpPr>
        <p:grpSpPr>
          <a:xfrm>
            <a:off x="1270" y="5893435"/>
            <a:ext cx="12210415" cy="965835"/>
            <a:chOff x="-439247" y="8023025"/>
            <a:chExt cx="10081284" cy="2515923"/>
          </a:xfrm>
        </p:grpSpPr>
        <p:sp>
          <p:nvSpPr>
            <p:cNvPr id="12" name="Rectangle 23"/>
            <p:cNvSpPr/>
            <p:nvPr/>
          </p:nvSpPr>
          <p:spPr>
            <a:xfrm rot="5400000">
              <a:off x="3472400" y="4369190"/>
              <a:ext cx="2257333" cy="10080626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23518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  <p:sp>
          <p:nvSpPr>
            <p:cNvPr id="13" name="Rectangle 25"/>
            <p:cNvSpPr/>
            <p:nvPr/>
          </p:nvSpPr>
          <p:spPr>
            <a:xfrm rot="5400000">
              <a:off x="3629574" y="4526484"/>
              <a:ext cx="1944300" cy="10080626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518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  <p:sp>
          <p:nvSpPr>
            <p:cNvPr id="14" name="Isosceles Triangle 22"/>
            <p:cNvSpPr/>
            <p:nvPr/>
          </p:nvSpPr>
          <p:spPr>
            <a:xfrm rot="5400000">
              <a:off x="1132835" y="6451601"/>
              <a:ext cx="2449818" cy="5592665"/>
            </a:xfrm>
            <a:prstGeom prst="triangle">
              <a:avLst>
                <a:gd name="adj" fmla="val 100000"/>
              </a:avLst>
            </a:prstGeom>
            <a:solidFill>
              <a:srgbClr val="1747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  <p:sp>
          <p:nvSpPr>
            <p:cNvPr id="15" name="Rectangle 27"/>
            <p:cNvSpPr/>
            <p:nvPr/>
          </p:nvSpPr>
          <p:spPr>
            <a:xfrm rot="5400000">
              <a:off x="3530415" y="4427325"/>
              <a:ext cx="2142619" cy="10080626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47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bg>
      <p:bgPr>
        <a:solidFill>
          <a:schemeClr val="bg1"/>
        </a:solidFill>
        <a:effectLst/>
      </p:bgPr>
    </p:bg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/>
            </a:fld>
            <a:endParaRPr lang="zh-CN" altLang="en-US"/>
          </a:p>
        </p:txBody>
      </p:sp>
      <p:sp>
        <p:nvSpPr>
          <p:cNvPr id="1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/>
            </a:fld>
            <a:endParaRPr lang="zh-CN" altLang="en-US"/>
          </a:p>
        </p:txBody>
      </p:sp>
      <p:grpSp>
        <p:nvGrpSpPr>
          <p:cNvPr id="21" name="组合 10"/>
          <p:cNvGrpSpPr/>
          <p:nvPr userDrawn="1"/>
        </p:nvGrpSpPr>
        <p:grpSpPr>
          <a:xfrm>
            <a:off x="3810" y="-16510"/>
            <a:ext cx="2273300" cy="2370455"/>
            <a:chOff x="6" y="-26"/>
            <a:chExt cx="3580" cy="3733"/>
          </a:xfrm>
        </p:grpSpPr>
        <p:sp>
          <p:nvSpPr>
            <p:cNvPr id="22" name="直角三角形 8"/>
            <p:cNvSpPr/>
            <p:nvPr userDrawn="1"/>
          </p:nvSpPr>
          <p:spPr>
            <a:xfrm rot="5400000">
              <a:off x="-12" y="-8"/>
              <a:ext cx="3615" cy="3580"/>
            </a:xfrm>
            <a:prstGeom prst="rtTriangl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直角三角形 6"/>
            <p:cNvSpPr/>
            <p:nvPr userDrawn="1"/>
          </p:nvSpPr>
          <p:spPr>
            <a:xfrm rot="5400000">
              <a:off x="-604" y="584"/>
              <a:ext cx="3733" cy="2514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4" name="组合 11"/>
          <p:cNvGrpSpPr/>
          <p:nvPr userDrawn="1"/>
        </p:nvGrpSpPr>
        <p:grpSpPr>
          <a:xfrm flipH="1" flipV="1">
            <a:off x="9912985" y="4504690"/>
            <a:ext cx="2273300" cy="2369820"/>
            <a:chOff x="5" y="-25"/>
            <a:chExt cx="3580" cy="3732"/>
          </a:xfrm>
        </p:grpSpPr>
        <p:sp>
          <p:nvSpPr>
            <p:cNvPr id="25" name="直角三角形 12"/>
            <p:cNvSpPr/>
            <p:nvPr userDrawn="1"/>
          </p:nvSpPr>
          <p:spPr>
            <a:xfrm rot="5400000">
              <a:off x="-12" y="-8"/>
              <a:ext cx="3615" cy="3580"/>
            </a:xfrm>
            <a:prstGeom prst="rtTriangl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直角三角形 13"/>
            <p:cNvSpPr/>
            <p:nvPr userDrawn="1"/>
          </p:nvSpPr>
          <p:spPr>
            <a:xfrm rot="5400000">
              <a:off x="-603" y="584"/>
              <a:ext cx="3733" cy="2514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7" name="矩形 1"/>
          <p:cNvSpPr/>
          <p:nvPr userDrawn="1"/>
        </p:nvSpPr>
        <p:spPr>
          <a:xfrm>
            <a:off x="107315" y="106680"/>
            <a:ext cx="11967845" cy="66471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6000" y="392965"/>
            <a:ext cx="10800000" cy="705600"/>
          </a:xfrm>
        </p:spPr>
        <p:txBody>
          <a:bodyPr wrap="square" lIns="0" tIns="0" rIns="0" bIns="0">
            <a:normAutofit/>
          </a:bodyPr>
          <a:lstStyle>
            <a:lvl1pPr algn="ctr" fontAlgn="base"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/>
            </a:fld>
            <a:endParaRPr lang="zh-CN" altLang="en-US" dirty="0"/>
          </a:p>
        </p:txBody>
      </p:sp>
      <p:sp>
        <p:nvSpPr>
          <p:cNvPr id="7" name="KSO_TEMPLATE" hidden="1"/>
          <p:cNvSpPr/>
          <p:nvPr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20.xml"/><Relationship Id="rId15" Type="http://schemas.openxmlformats.org/officeDocument/2006/relationships/tags" Target="../tags/tag19.xml"/><Relationship Id="rId14" Type="http://schemas.openxmlformats.org/officeDocument/2006/relationships/tags" Target="../tags/tag18.xml"/><Relationship Id="rId13" Type="http://schemas.openxmlformats.org/officeDocument/2006/relationships/tags" Target="../tags/tag17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tags" Target="../tags/tag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1"/>
          <p:cNvSpPr/>
          <p:nvPr/>
        </p:nvSpPr>
        <p:spPr>
          <a:xfrm>
            <a:off x="-60325" y="5774690"/>
            <a:ext cx="12270740" cy="1113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6"/>
          <p:cNvSpPr/>
          <p:nvPr/>
        </p:nvSpPr>
        <p:spPr>
          <a:xfrm>
            <a:off x="1934845" y="3981450"/>
            <a:ext cx="9424988" cy="39878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i="0" u="none" strike="noStrike" kern="1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endParaRPr kumimoji="0" lang="zh-CN" altLang="en-US" sz="2000" i="0" u="none" strike="noStrike" kern="1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副标题 2"/>
          <p:cNvSpPr>
            <a:spLocks noGrp="1"/>
          </p:cNvSpPr>
          <p:nvPr/>
        </p:nvSpPr>
        <p:spPr>
          <a:xfrm>
            <a:off x="1824442" y="1930347"/>
            <a:ext cx="8501206" cy="788088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no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defTabSz="91440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u="none" strike="noStrike" spc="150" baseline="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3200" b="1" i="0" u="none" strike="noStrike" baseline="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楷体" panose="02010609060101010101" charset="-122"/>
                <a:ea typeface="楷体" panose="02010609060101010101" charset="-122"/>
                <a:cs typeface="仿宋_GB2312"/>
              </a:rPr>
              <a:t>面向企业采购的智能谈判平台设计与开发</a:t>
            </a:r>
            <a:r>
              <a:rPr lang="zh-CN" sz="8000" b="1" i="0" u="none" strike="noStrike" spc="150" baseline="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楷体" panose="02010609060101010101" charset="-122"/>
                <a:ea typeface="楷体" panose="02010609060101010101" charset="-122"/>
                <a:cs typeface="仿宋_GB2312"/>
              </a:rPr>
              <a:t> </a:t>
            </a:r>
            <a:endParaRPr sz="1600" u="none" strike="noStrike" spc="150" baseline="0">
              <a:solidFill>
                <a:schemeClr val="tx1">
                  <a:alpha val="100000"/>
                </a:schemeClr>
              </a:solidFill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5" name="矩形 7"/>
          <p:cNvSpPr/>
          <p:nvPr/>
        </p:nvSpPr>
        <p:spPr>
          <a:xfrm>
            <a:off x="3854669" y="3611880"/>
            <a:ext cx="5022850" cy="730250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en-US" sz="2000" i="0" u="none" strike="noStrike" spc="0" baseline="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sz="2000" i="0" u="none" strike="noStrike" spc="0" baseline="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汇报人：谭家骐</a:t>
            </a:r>
            <a:endParaRPr lang="zh-CN" sz="2000" i="0" u="none" strike="noStrike" spc="0" baseline="0">
              <a:ln>
                <a:noFill/>
              </a:ln>
              <a:solidFill>
                <a:schemeClr val="tx1">
                  <a:alpha val="100000"/>
                </a:schemeClr>
              </a:solidFill>
              <a:effectLst/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marL="0" lvl="0" indent="0" algn="ctr" defTabSz="91440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000" i="0" u="none" strike="noStrike" spc="0" baseline="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小组成员：王睿</a:t>
            </a:r>
            <a:r>
              <a:rPr lang="en-US" sz="2000" i="0" u="none" strike="noStrike" spc="0" baseline="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sz="2000" i="0" u="none" strike="noStrike" spc="0" baseline="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张玉河</a:t>
            </a:r>
            <a:r>
              <a:rPr lang="en-US" sz="2000" i="0" u="none" strike="noStrike" spc="0" baseline="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sz="2000" i="0" u="none" strike="noStrike" spc="0" baseline="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黄炳轮</a:t>
            </a:r>
            <a:r>
              <a:rPr lang="en-US" sz="2000" i="0" u="none" strike="noStrike" spc="0" baseline="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zh-CN" sz="2000" i="0" u="none" strike="noStrike" spc="0" baseline="0">
                <a:ln>
                  <a:noFill/>
                </a:ln>
                <a:solidFill>
                  <a:schemeClr val="tx1">
                    <a:alpha val="100000"/>
                  </a:schemeClr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姚睿哲</a:t>
            </a:r>
            <a:endParaRPr lang="zh-CN" sz="2000" i="0" u="none" strike="noStrike" spc="0" baseline="0">
              <a:ln>
                <a:noFill/>
              </a:ln>
              <a:solidFill>
                <a:schemeClr val="tx1">
                  <a:alpha val="100000"/>
                </a:schemeClr>
              </a:solidFill>
              <a:effectLst/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grpSp>
        <p:nvGrpSpPr>
          <p:cNvPr id="6" name="组合 14"/>
          <p:cNvGrpSpPr/>
          <p:nvPr/>
        </p:nvGrpSpPr>
        <p:grpSpPr>
          <a:xfrm>
            <a:off x="6045835" y="5012055"/>
            <a:ext cx="6165215" cy="1875790"/>
            <a:chOff x="8607" y="6344"/>
            <a:chExt cx="10624" cy="4504"/>
          </a:xfrm>
        </p:grpSpPr>
        <p:sp>
          <p:nvSpPr>
            <p:cNvPr id="7" name="Isosceles Triangle 22"/>
            <p:cNvSpPr/>
            <p:nvPr/>
          </p:nvSpPr>
          <p:spPr>
            <a:xfrm rot="5400000" flipV="1">
              <a:off x="13203" y="4377"/>
              <a:ext cx="4061" cy="7995"/>
            </a:xfrm>
            <a:prstGeom prst="triangle">
              <a:avLst>
                <a:gd name="adj" fmla="val 100000"/>
              </a:avLst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  <p:sp>
          <p:nvSpPr>
            <p:cNvPr id="8" name="Isosceles Triangle 22"/>
            <p:cNvSpPr/>
            <p:nvPr/>
          </p:nvSpPr>
          <p:spPr>
            <a:xfrm rot="5400000" flipV="1">
              <a:off x="12683" y="4301"/>
              <a:ext cx="2470" cy="10623"/>
            </a:xfrm>
            <a:prstGeom prst="triangle">
              <a:avLst>
                <a:gd name="adj" fmla="val 100000"/>
              </a:avLst>
            </a:prstGeom>
            <a:solidFill>
              <a:srgbClr val="1747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</p:grpSp>
      <p:grpSp>
        <p:nvGrpSpPr>
          <p:cNvPr id="9" name="组合 15"/>
          <p:cNvGrpSpPr/>
          <p:nvPr/>
        </p:nvGrpSpPr>
        <p:grpSpPr>
          <a:xfrm flipH="1" flipV="1">
            <a:off x="-60740" y="5090"/>
            <a:ext cx="4407950" cy="2222490"/>
            <a:chOff x="8607" y="7291"/>
            <a:chExt cx="10623" cy="3557"/>
          </a:xfrm>
        </p:grpSpPr>
        <p:sp>
          <p:nvSpPr>
            <p:cNvPr id="10" name="Isosceles Triangle 22"/>
            <p:cNvSpPr/>
            <p:nvPr/>
          </p:nvSpPr>
          <p:spPr>
            <a:xfrm rot="5400000" flipV="1">
              <a:off x="13219" y="4414"/>
              <a:ext cx="3114" cy="8868"/>
            </a:xfrm>
            <a:prstGeom prst="triangle">
              <a:avLst>
                <a:gd name="adj" fmla="val 100000"/>
              </a:avLst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  <p:sp>
          <p:nvSpPr>
            <p:cNvPr id="11" name="Isosceles Triangle 22"/>
            <p:cNvSpPr/>
            <p:nvPr/>
          </p:nvSpPr>
          <p:spPr>
            <a:xfrm rot="5400000" flipV="1">
              <a:off x="12683" y="4301"/>
              <a:ext cx="2470" cy="10623"/>
            </a:xfrm>
            <a:prstGeom prst="triangle">
              <a:avLst>
                <a:gd name="adj" fmla="val 100000"/>
              </a:avLst>
            </a:prstGeom>
            <a:solidFill>
              <a:srgbClr val="1747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</p:grpSp>
      <p:cxnSp>
        <p:nvCxnSpPr>
          <p:cNvPr id="12" name="直接连接符 20"/>
          <p:cNvCxnSpPr/>
          <p:nvPr/>
        </p:nvCxnSpPr>
        <p:spPr>
          <a:xfrm>
            <a:off x="2468880" y="3159125"/>
            <a:ext cx="7793355" cy="12065"/>
          </a:xfrm>
          <a:prstGeom prst="line">
            <a:avLst/>
          </a:prstGeom>
          <a:ln>
            <a:solidFill>
              <a:srgbClr val="1747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" descr="Picture"/>
          <p:cNvPicPr>
            <a:picLocks noChangeAspect="1"/>
          </p:cNvPicPr>
          <p:nvPr/>
        </p:nvPicPr>
        <p:blipFill>
          <a:blip r:embed="rId1" cstate="print">
            <a:alphaModFix amt="100000"/>
          </a:blip>
          <a:stretch>
            <a:fillRect/>
          </a:stretch>
        </p:blipFill>
        <p:spPr>
          <a:xfrm>
            <a:off x="10647045" y="281940"/>
            <a:ext cx="1229995" cy="6305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8"/>
          <p:cNvGrpSpPr/>
          <p:nvPr/>
        </p:nvGrpSpPr>
        <p:grpSpPr>
          <a:xfrm>
            <a:off x="76835" y="167005"/>
            <a:ext cx="3114675" cy="521970"/>
            <a:chOff x="121" y="263"/>
            <a:chExt cx="4905" cy="822"/>
          </a:xfrm>
        </p:grpSpPr>
        <p:sp>
          <p:nvSpPr>
            <p:cNvPr id="30" name="五边形 1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31" name="直接连接符 4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"/>
            <p:cNvSpPr txBox="1">
              <a:spLocks noChangeArrowheads="1"/>
            </p:cNvSpPr>
            <p:nvPr/>
          </p:nvSpPr>
          <p:spPr bwMode="auto">
            <a:xfrm>
              <a:off x="726" y="263"/>
              <a:ext cx="4300" cy="8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 defTabSz="914400">
                <a:buClrTx/>
                <a:buSzTx/>
                <a:buFontTx/>
                <a:defRPr sz="1800">
                  <a:solidFill>
                    <a:schemeClr val="tx1">
                      <a:alpha val="100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+mn-cs"/>
                </a:defRPr>
              </a:pPr>
              <a:r>
                <a:rPr lang="zh-CN" sz="2800" b="1" spc="0" baseline="0">
                  <a:solidFill>
                    <a:schemeClr val="tx2">
                      <a:lumMod val="75000"/>
                      <a:alpha val="100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+mn-cs"/>
                </a:rPr>
                <a:t>买方策略：</a:t>
              </a:r>
              <a:endParaRPr lang="zh-CN" sz="2800" b="1" spc="0" baseline="0">
                <a:solidFill>
                  <a:schemeClr val="tx2">
                    <a:lumMod val="75000"/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461010" y="1365885"/>
            <a:ext cx="609600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algn="l" defTabSz="914400">
              <a:buClrTx/>
              <a:buSzTx/>
              <a:buNone/>
            </a:pPr>
            <a:r>
              <a:rPr lang="zh-CN" altLang="en-US">
                <a:sym typeface="+mn-ea"/>
              </a:rPr>
              <a:t>根据卖方的提案有如下两种策略</a:t>
            </a:r>
            <a:endParaRPr lang="zh-CN" altLang="en-US">
              <a:sym typeface="+mn-ea"/>
            </a:endParaRPr>
          </a:p>
          <a:p>
            <a:pPr marL="0" algn="l" defTabSz="914400">
              <a:buClrTx/>
              <a:buSzTx/>
              <a:buNone/>
            </a:pPr>
            <a:endParaRPr lang="zh-CN" altLang="en-US">
              <a:sym typeface="+mn-ea"/>
            </a:endParaRPr>
          </a:p>
          <a:p>
            <a:pPr marL="0" algn="l" defTabSz="914400">
              <a:buClrTx/>
              <a:buSzTx/>
              <a:buNone/>
            </a:pPr>
            <a:r>
              <a:rPr lang="zh-CN" altLang="en-US">
                <a:sym typeface="+mn-ea"/>
              </a:rPr>
              <a:t>接受策略：</a:t>
            </a:r>
            <a:endParaRPr lang="zh-CN" altLang="en-US">
              <a:sym typeface="+mn-ea"/>
            </a:endParaRPr>
          </a:p>
          <a:p>
            <a:pPr marL="0" algn="l" defTabSz="914400">
              <a:buClrTx/>
              <a:buSzTx/>
              <a:buNone/>
            </a:pPr>
            <a:r>
              <a:rPr lang="zh-CN" altLang="en-US">
                <a:sym typeface="+mn-ea"/>
              </a:rPr>
              <a:t>在本轮谈判中对三个卖家报价的所有可能报价组合，分析每种报价组合是否被接受，有一个报价符合接受条件，即接受该组合报价，结束谈判。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r>
              <a:rPr lang="zh-CN" altLang="en-US">
                <a:sym typeface="+mn-ea"/>
              </a:rPr>
              <a:t>接受条件：根据买方效用函数计算出该报价组合的收益高于本轮次的接受点。（使用基于轮次的时间让步策略）</a:t>
            </a:r>
            <a:endParaRPr lang="zh-CN" altLang="en-US">
              <a:sym typeface="+mn-ea"/>
            </a:endParaRPr>
          </a:p>
          <a:p>
            <a:pPr marL="0" algn="l" defTabSz="914400">
              <a:buClrTx/>
              <a:buSzTx/>
              <a:buNone/>
            </a:pPr>
            <a:endParaRPr lang="zh-CN" altLang="en-US">
              <a:sym typeface="+mn-ea"/>
            </a:endParaRPr>
          </a:p>
          <a:p>
            <a:pPr marL="0" algn="l" defTabSz="914400">
              <a:buClrTx/>
              <a:buSzTx/>
              <a:buNone/>
            </a:pPr>
            <a:r>
              <a:rPr lang="zh-CN" altLang="en-US">
                <a:sym typeface="+mn-ea"/>
              </a:rPr>
              <a:t>还价策略：</a:t>
            </a:r>
            <a:endParaRPr lang="zh-CN" altLang="en-US">
              <a:sym typeface="+mn-ea"/>
            </a:endParaRPr>
          </a:p>
          <a:p>
            <a:pPr marL="0" algn="l" defTabSz="914400">
              <a:buClrTx/>
              <a:buSzTx/>
              <a:buNone/>
            </a:pPr>
            <a:r>
              <a:rPr lang="zh-CN" altLang="en-US">
                <a:sym typeface="+mn-ea"/>
              </a:rPr>
              <a:t>卖方提案不满足本轮买方的效用函数的接受策略，拒绝三个报价，并根据卖方报价重新给出新的报价返回给三个卖方。</a:t>
            </a:r>
            <a:endParaRPr lang="zh-CN" altLang="en-US">
              <a:sym typeface="+mn-ea"/>
            </a:endParaRPr>
          </a:p>
          <a:p>
            <a:pPr marL="0" algn="l" defTabSz="914400">
              <a:buClrTx/>
              <a:buSzTx/>
              <a:buNone/>
            </a:pPr>
            <a:endParaRPr lang="zh-CN" altLang="en-US">
              <a:sym typeface="+mn-ea"/>
            </a:endParaRPr>
          </a:p>
        </p:txBody>
      </p:sp>
      <p:sp>
        <p:nvSpPr>
          <p:cNvPr id="194" name="文本框 193"/>
          <p:cNvSpPr txBox="1"/>
          <p:nvPr/>
        </p:nvSpPr>
        <p:spPr>
          <a:xfrm>
            <a:off x="7429500" y="3746500"/>
            <a:ext cx="3770630" cy="76200"/>
          </a:xfrm>
          <a:prstGeom prst="rect">
            <a:avLst/>
          </a:prstGeom>
          <a:ln w="12700">
            <a:prstDash val="solid"/>
            <a:miter lim="800000"/>
          </a:ln>
        </p:spPr>
        <p:txBody>
          <a:bodyPr>
            <a:noAutofit/>
          </a:bodyPr>
          <a:p>
            <a:pPr algn="ctr"/>
            <a:r>
              <a:rPr lang="zh-CN"/>
              <a:t>买方的谈判</a:t>
            </a:r>
            <a:r>
              <a:rPr lang="en-US"/>
              <a:t>Agent</a:t>
            </a:r>
            <a:r>
              <a:rPr lang="zh-CN"/>
              <a:t>示意图</a:t>
            </a:r>
            <a:endParaRPr lang="zh-CN"/>
          </a:p>
        </p:txBody>
      </p:sp>
      <p:pic>
        <p:nvPicPr>
          <p:cNvPr id="197" name="图片 19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96025" y="1988185"/>
            <a:ext cx="6038215" cy="15214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8"/>
          <p:cNvGrpSpPr/>
          <p:nvPr/>
        </p:nvGrpSpPr>
        <p:grpSpPr>
          <a:xfrm>
            <a:off x="76835" y="167005"/>
            <a:ext cx="3961130" cy="521970"/>
            <a:chOff x="121" y="263"/>
            <a:chExt cx="6238" cy="822"/>
          </a:xfrm>
        </p:grpSpPr>
        <p:sp>
          <p:nvSpPr>
            <p:cNvPr id="16" name="五边形 1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17" name="直接连接符 4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3"/>
            <p:cNvSpPr txBox="1">
              <a:spLocks noChangeArrowheads="1"/>
            </p:cNvSpPr>
            <p:nvPr/>
          </p:nvSpPr>
          <p:spPr bwMode="auto">
            <a:xfrm>
              <a:off x="726" y="263"/>
              <a:ext cx="5633" cy="8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 defTabSz="914400">
                <a:buClrTx/>
                <a:buSzTx/>
                <a:buFontTx/>
                <a:defRPr sz="1800">
                  <a:solidFill>
                    <a:schemeClr val="tx1">
                      <a:alpha val="100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+mn-cs"/>
                </a:defRPr>
              </a:pPr>
              <a:r>
                <a:rPr lang="zh-CN" sz="2800" b="1" spc="0" baseline="0">
                  <a:solidFill>
                    <a:schemeClr val="tx2">
                      <a:lumMod val="75000"/>
                      <a:alpha val="100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+mn-cs"/>
                </a:rPr>
                <a:t>卖方效用函数设计</a:t>
              </a:r>
              <a:endParaRPr lang="zh-CN" sz="2800" b="1" spc="0" baseline="0">
                <a:solidFill>
                  <a:schemeClr val="tx2">
                    <a:lumMod val="75000"/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461010" y="2349806"/>
            <a:ext cx="196850" cy="273050"/>
          </a:xfrm>
          <a:prstGeom prst="rect">
            <a:avLst/>
          </a:prstGeom>
          <a:ln w="6350">
            <a:prstDash val="solid"/>
          </a:ln>
        </p:spPr>
        <p:txBody>
          <a:bodyPr wrap="none">
            <a:spAutoFit/>
          </a:bodyPr>
          <a:p>
            <a:pPr marL="0" lvl="0" algn="l" defTabSz="914400">
              <a:lnSpc>
                <a:spcPct val="100000"/>
              </a:lnSpc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b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657860" y="999490"/>
                <a:ext cx="8518525" cy="431101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r>
                  <a:rPr lang="zh-CN" altLang="en-US"/>
                  <a:t>卖方效用函数设计：成本</a:t>
                </a:r>
                <a:r>
                  <a:rPr lang="en-US" altLang="zh-CN"/>
                  <a:t>a</a:t>
                </a:r>
                <a:r>
                  <a:rPr lang="zh-CN" altLang="en-US"/>
                  <a:t>，谈判初始化时为不同商家各商品分配不同成本</a:t>
                </a:r>
                <a:endParaRPr lang="zh-CN" altLang="en-US"/>
              </a:p>
              <a:p>
                <a:r>
                  <a:rPr lang="zh-CN" altLang="en-US"/>
                  <a:t>我们为卖方提供了多种效用函数，以模拟现实中卖方的多种情况：</a:t>
                </a:r>
                <a:endParaRPr lang="zh-CN" altLang="en-US"/>
              </a:p>
              <a:p>
                <a:r>
                  <a:rPr lang="zh-CN" altLang="en-US"/>
                  <a:t>1.利润：</a:t>
                </a:r>
                <a:endParaRPr lang="zh-CN" altLang="en-US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u</m:t>
                      </m:r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=(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)∗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+</m:t>
                      </m:r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)∗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+</m:t>
                      </m:r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)∗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zh-CN" altLang="en-US"/>
              </a:p>
              <a:p>
                <a:r>
                  <a:rPr lang="zh-CN" altLang="en-US"/>
                  <a:t>2.加权利润：</a:t>
                </a:r>
                <a:endParaRPr lang="zh-CN" altLang="en-US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u</m:t>
                      </m:r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)∗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)∗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)∗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zh-CN" altLang="en-US"/>
              </a:p>
              <a:p>
                <a:r>
                  <a:rPr lang="zh-CN" altLang="en-US"/>
                  <a:t>3.线性效用：</a:t>
                </a:r>
                <a:endParaRPr lang="zh-CN" altLang="en-US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u</m:t>
                      </m:r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4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5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𝜔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3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860" y="999490"/>
                <a:ext cx="8518525" cy="4311015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组合 8"/>
          <p:cNvGrpSpPr/>
          <p:nvPr/>
        </p:nvGrpSpPr>
        <p:grpSpPr>
          <a:xfrm>
            <a:off x="76835" y="167005"/>
            <a:ext cx="3114675" cy="521970"/>
            <a:chOff x="121" y="263"/>
            <a:chExt cx="4905" cy="822"/>
          </a:xfrm>
        </p:grpSpPr>
        <p:sp>
          <p:nvSpPr>
            <p:cNvPr id="182" name="五边形 1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183" name="直接连接符 4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3"/>
            <p:cNvSpPr txBox="1">
              <a:spLocks noChangeArrowheads="1"/>
            </p:cNvSpPr>
            <p:nvPr/>
          </p:nvSpPr>
          <p:spPr bwMode="auto">
            <a:xfrm>
              <a:off x="726" y="263"/>
              <a:ext cx="4300" cy="8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 defTabSz="914400">
                <a:buClrTx/>
                <a:buSzTx/>
                <a:buFontTx/>
                <a:defRPr sz="1800">
                  <a:solidFill>
                    <a:schemeClr val="tx1">
                      <a:alpha val="100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+mn-cs"/>
                </a:defRPr>
              </a:pPr>
              <a:r>
                <a:rPr lang="zh-CN" sz="2800" b="1" spc="0" baseline="0">
                  <a:solidFill>
                    <a:schemeClr val="tx2">
                      <a:lumMod val="75000"/>
                      <a:alpha val="100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+mn-cs"/>
                </a:rPr>
                <a:t>卖方策略选用</a:t>
              </a:r>
              <a:endParaRPr lang="zh-CN" sz="2800" b="1" spc="0" baseline="0">
                <a:solidFill>
                  <a:schemeClr val="tx2">
                    <a:lumMod val="75000"/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sp>
        <p:nvSpPr>
          <p:cNvPr id="1" name="文本框 0"/>
          <p:cNvSpPr txBox="1"/>
          <p:nvPr/>
        </p:nvSpPr>
        <p:spPr>
          <a:xfrm>
            <a:off x="697230" y="927100"/>
            <a:ext cx="10687050" cy="3969385"/>
          </a:xfrm>
          <a:prstGeom prst="rect">
            <a:avLst/>
          </a:prstGeom>
        </p:spPr>
        <p:txBody>
          <a:bodyPr wrap="square">
            <a:spAutoFit/>
          </a:bodyPr>
          <a:p>
            <a:pPr marL="0" algn="l" defTabSz="914400">
              <a:buClrTx/>
              <a:buSzTx/>
              <a:buNone/>
            </a:pPr>
            <a:r>
              <a:rPr lang="zh-CN" altLang="en-US" sz="1800"/>
              <a:t>基于时间让步：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r>
              <a:rPr lang="zh-CN" altLang="en-US" sz="1800"/>
              <a:t>随着谈判轮次增加，卖方将会依据提案的偏序关系逐步提出效用逐步递减的方案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endParaRPr lang="zh-CN" altLang="en-US" sz="1800"/>
          </a:p>
          <a:p>
            <a:pPr marL="0" algn="l" defTabSz="914400">
              <a:buClrTx/>
              <a:buSzTx/>
              <a:buNone/>
            </a:pPr>
            <a:r>
              <a:rPr lang="zh-CN" altLang="en-US" sz="1800"/>
              <a:t>卖方在每轮谈判中，可能依照之前轮次的结果调整其提案范围。针对买方的反应，提出更符合其需求的方案，但同样减小自己的潜在效用。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endParaRPr lang="zh-CN" altLang="en-US" sz="1800"/>
          </a:p>
          <a:p>
            <a:pPr marL="0" algn="l" defTabSz="914400">
              <a:buClrTx/>
              <a:buSzTx/>
              <a:buNone/>
            </a:pPr>
            <a:r>
              <a:rPr lang="zh-CN" altLang="en-US" sz="1800"/>
              <a:t>随着区间的缩小，卖方可能会提出一些让步方案，同时将原本较高的效用值逐渐向绝对底线靠拢。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endParaRPr lang="zh-CN" altLang="en-US" sz="1800"/>
          </a:p>
          <a:p>
            <a:pPr marL="285750" indent="-285750" algn="l" defTabSz="914400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800"/>
              <a:t>TimeBasedConcedingNegotiator</a:t>
            </a:r>
            <a:r>
              <a:rPr lang="en-US" altLang="zh-CN" sz="1800"/>
              <a:t>    </a:t>
            </a:r>
            <a:endParaRPr lang="zh-CN" altLang="en-US" sz="1800"/>
          </a:p>
          <a:p>
            <a:pPr marL="285750" indent="-285750" algn="l" defTabSz="914400">
              <a:buClrTx/>
              <a:buSzTx/>
              <a:buFont typeface="Arial" panose="020B0604020202020204" pitchFamily="34" charset="0"/>
              <a:buChar char="•"/>
            </a:pPr>
            <a:endParaRPr lang="zh-CN" altLang="en-US" sz="1800"/>
          </a:p>
          <a:p>
            <a:pPr marL="285750" indent="-285750" algn="l" defTabSz="914400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800"/>
              <a:t>LinearTBNegotiator</a:t>
            </a:r>
            <a:endParaRPr lang="zh-CN" altLang="en-US" sz="1800"/>
          </a:p>
          <a:p>
            <a:pPr marL="285750" indent="-285750" algn="l" defTabSz="914400">
              <a:buClrTx/>
              <a:buSzTx/>
              <a:buFont typeface="Arial" panose="020B0604020202020204" pitchFamily="34" charset="0"/>
              <a:buChar char="•"/>
            </a:pPr>
            <a:endParaRPr lang="zh-CN" altLang="en-US" sz="1800"/>
          </a:p>
          <a:p>
            <a:pPr marL="285750" indent="-285750" algn="l" defTabSz="914400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800"/>
              <a:t>FirstOfferOrientedTBNegotiator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endParaRPr lang="zh-CN" altLang="en-US"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组合 8"/>
          <p:cNvGrpSpPr/>
          <p:nvPr/>
        </p:nvGrpSpPr>
        <p:grpSpPr>
          <a:xfrm>
            <a:off x="76835" y="167005"/>
            <a:ext cx="3114675" cy="521970"/>
            <a:chOff x="121" y="263"/>
            <a:chExt cx="4905" cy="822"/>
          </a:xfrm>
        </p:grpSpPr>
        <p:sp>
          <p:nvSpPr>
            <p:cNvPr id="182" name="五边形 1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183" name="直接连接符 4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3"/>
            <p:cNvSpPr txBox="1">
              <a:spLocks noChangeArrowheads="1"/>
            </p:cNvSpPr>
            <p:nvPr/>
          </p:nvSpPr>
          <p:spPr bwMode="auto">
            <a:xfrm>
              <a:off x="726" y="263"/>
              <a:ext cx="4300" cy="8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 defTabSz="914400">
                <a:buClrTx/>
                <a:buSzTx/>
                <a:buFontTx/>
                <a:defRPr sz="1800">
                  <a:solidFill>
                    <a:schemeClr val="tx1">
                      <a:alpha val="100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+mn-cs"/>
                </a:defRPr>
              </a:pPr>
              <a:r>
                <a:rPr lang="zh-CN" sz="2800" b="1" spc="0" baseline="0">
                  <a:solidFill>
                    <a:schemeClr val="tx2">
                      <a:lumMod val="75000"/>
                      <a:alpha val="100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+mn-cs"/>
                </a:rPr>
                <a:t>结果展示</a:t>
              </a:r>
              <a:endParaRPr lang="zh-CN" sz="2800" b="1" spc="0" baseline="0">
                <a:solidFill>
                  <a:schemeClr val="tx2">
                    <a:lumMod val="75000"/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pic>
        <p:nvPicPr>
          <p:cNvPr id="3" name="图片 2" descr="dca45400bdf50a63253c300ed40ac09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1990" y="934085"/>
            <a:ext cx="11044555" cy="41414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组合 8"/>
          <p:cNvGrpSpPr/>
          <p:nvPr/>
        </p:nvGrpSpPr>
        <p:grpSpPr>
          <a:xfrm>
            <a:off x="76835" y="167005"/>
            <a:ext cx="3114675" cy="521970"/>
            <a:chOff x="121" y="263"/>
            <a:chExt cx="4905" cy="822"/>
          </a:xfrm>
        </p:grpSpPr>
        <p:sp>
          <p:nvSpPr>
            <p:cNvPr id="182" name="五边形 1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183" name="直接连接符 4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3"/>
            <p:cNvSpPr txBox="1">
              <a:spLocks noChangeArrowheads="1"/>
            </p:cNvSpPr>
            <p:nvPr/>
          </p:nvSpPr>
          <p:spPr bwMode="auto">
            <a:xfrm>
              <a:off x="726" y="263"/>
              <a:ext cx="4300" cy="8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 defTabSz="914400">
                <a:buClrTx/>
                <a:buSzTx/>
                <a:buFontTx/>
                <a:defRPr sz="1800">
                  <a:solidFill>
                    <a:schemeClr val="tx1">
                      <a:alpha val="100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+mn-cs"/>
                </a:defRPr>
              </a:pPr>
              <a:r>
                <a:rPr lang="zh-CN" sz="2800" b="1" spc="0" baseline="0">
                  <a:solidFill>
                    <a:schemeClr val="tx2">
                      <a:lumMod val="75000"/>
                      <a:alpha val="100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+mn-cs"/>
                </a:rPr>
                <a:t>结果展示</a:t>
              </a:r>
              <a:endParaRPr lang="zh-CN" sz="2800" b="1" spc="0" baseline="0">
                <a:solidFill>
                  <a:schemeClr val="tx2">
                    <a:lumMod val="75000"/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pic>
        <p:nvPicPr>
          <p:cNvPr id="1" name="图片 0" descr="305e919c1c4bfc02276744e8210714f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4535" y="1090295"/>
            <a:ext cx="10943590" cy="410400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组合 8"/>
          <p:cNvGrpSpPr/>
          <p:nvPr/>
        </p:nvGrpSpPr>
        <p:grpSpPr>
          <a:xfrm>
            <a:off x="76835" y="167005"/>
            <a:ext cx="3114675" cy="521970"/>
            <a:chOff x="121" y="263"/>
            <a:chExt cx="4905" cy="822"/>
          </a:xfrm>
        </p:grpSpPr>
        <p:sp>
          <p:nvSpPr>
            <p:cNvPr id="182" name="五边形 1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183" name="直接连接符 4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3"/>
            <p:cNvSpPr txBox="1">
              <a:spLocks noChangeArrowheads="1"/>
            </p:cNvSpPr>
            <p:nvPr/>
          </p:nvSpPr>
          <p:spPr bwMode="auto">
            <a:xfrm>
              <a:off x="726" y="263"/>
              <a:ext cx="4300" cy="8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 defTabSz="914400">
                <a:buClrTx/>
                <a:buSzTx/>
                <a:buFontTx/>
                <a:defRPr sz="1800">
                  <a:solidFill>
                    <a:schemeClr val="tx1">
                      <a:alpha val="100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+mn-cs"/>
                </a:defRPr>
              </a:pPr>
              <a:r>
                <a:rPr lang="zh-CN" sz="2800" b="1" spc="0" baseline="0">
                  <a:solidFill>
                    <a:schemeClr val="tx2">
                      <a:lumMod val="75000"/>
                      <a:alpha val="100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+mn-cs"/>
                </a:rPr>
                <a:t>结果展示（）</a:t>
              </a:r>
              <a:endParaRPr lang="zh-CN" sz="2800" b="1" spc="0" baseline="0">
                <a:solidFill>
                  <a:schemeClr val="tx2">
                    <a:lumMod val="75000"/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pic>
        <p:nvPicPr>
          <p:cNvPr id="2" name="图片 1" descr="4e39a8752c8b9b158ccf581c53b3aa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250" y="861060"/>
            <a:ext cx="11461750" cy="429831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图片 16" descr="&amp;pky734654077&amp;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lum bright="70000" contrast="-70000"/>
          </a:blip>
          <a:stretch>
            <a:fillRect/>
          </a:stretch>
        </p:blipFill>
        <p:spPr>
          <a:xfrm>
            <a:off x="1869440" y="3228340"/>
            <a:ext cx="10235565" cy="3629660"/>
          </a:xfrm>
          <a:prstGeom prst="rect">
            <a:avLst/>
          </a:prstGeom>
        </p:spPr>
      </p:pic>
      <p:sp>
        <p:nvSpPr>
          <p:cNvPr id="77" name="Freeform 26"/>
          <p:cNvSpPr/>
          <p:nvPr/>
        </p:nvSpPr>
        <p:spPr bwMode="auto">
          <a:xfrm rot="5400000">
            <a:off x="-3021538" y="2964392"/>
            <a:ext cx="6857997" cy="929221"/>
          </a:xfrm>
          <a:custGeom>
            <a:avLst/>
            <a:gdLst/>
            <a:ahLst/>
            <a:cxnLst>
              <a:cxn ang="0">
                <a:pos x="2861" y="904"/>
              </a:cxn>
              <a:cxn ang="0">
                <a:pos x="2861" y="0"/>
              </a:cxn>
              <a:cxn ang="0">
                <a:pos x="1382" y="332"/>
              </a:cxn>
              <a:cxn ang="0">
                <a:pos x="0" y="46"/>
              </a:cxn>
              <a:cxn ang="0">
                <a:pos x="0" y="904"/>
              </a:cxn>
              <a:cxn ang="0">
                <a:pos x="2861" y="904"/>
              </a:cxn>
            </a:cxnLst>
            <a:rect l="0" t="0" r="r" b="b"/>
            <a:pathLst>
              <a:path w="2861" h="904">
                <a:moveTo>
                  <a:pt x="2861" y="904"/>
                </a:moveTo>
                <a:cubicBezTo>
                  <a:pt x="2861" y="0"/>
                  <a:pt x="2861" y="0"/>
                  <a:pt x="2861" y="0"/>
                </a:cubicBezTo>
                <a:cubicBezTo>
                  <a:pt x="2414" y="221"/>
                  <a:pt x="1921" y="332"/>
                  <a:pt x="1382" y="332"/>
                </a:cubicBezTo>
                <a:cubicBezTo>
                  <a:pt x="882" y="332"/>
                  <a:pt x="421" y="237"/>
                  <a:pt x="0" y="46"/>
                </a:cubicBezTo>
                <a:cubicBezTo>
                  <a:pt x="0" y="904"/>
                  <a:pt x="0" y="904"/>
                  <a:pt x="0" y="904"/>
                </a:cubicBezTo>
                <a:cubicBezTo>
                  <a:pt x="2861" y="904"/>
                  <a:pt x="2861" y="904"/>
                  <a:pt x="2861" y="904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9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8" name="Freeform 107"/>
          <p:cNvSpPr/>
          <p:nvPr/>
        </p:nvSpPr>
        <p:spPr bwMode="auto">
          <a:xfrm rot="5400000">
            <a:off x="-2343825" y="2352649"/>
            <a:ext cx="6857999" cy="2152708"/>
          </a:xfrm>
          <a:custGeom>
            <a:avLst/>
            <a:gdLst/>
            <a:ahLst/>
            <a:cxnLst>
              <a:cxn ang="0">
                <a:pos x="2129" y="670"/>
              </a:cxn>
              <a:cxn ang="0">
                <a:pos x="2129" y="640"/>
              </a:cxn>
              <a:cxn ang="0">
                <a:pos x="0" y="0"/>
              </a:cxn>
              <a:cxn ang="0">
                <a:pos x="0" y="688"/>
              </a:cxn>
              <a:cxn ang="0">
                <a:pos x="1053" y="1054"/>
              </a:cxn>
              <a:cxn ang="0">
                <a:pos x="2129" y="670"/>
              </a:cxn>
            </a:cxnLst>
            <a:rect l="0" t="0" r="r" b="b"/>
            <a:pathLst>
              <a:path w="2129" h="1054">
                <a:moveTo>
                  <a:pt x="2129" y="670"/>
                </a:moveTo>
                <a:cubicBezTo>
                  <a:pt x="2129" y="640"/>
                  <a:pt x="2129" y="640"/>
                  <a:pt x="2129" y="640"/>
                </a:cubicBezTo>
                <a:cubicBezTo>
                  <a:pt x="1070" y="830"/>
                  <a:pt x="360" y="617"/>
                  <a:pt x="0" y="0"/>
                </a:cubicBezTo>
                <a:cubicBezTo>
                  <a:pt x="0" y="688"/>
                  <a:pt x="0" y="688"/>
                  <a:pt x="0" y="688"/>
                </a:cubicBezTo>
                <a:cubicBezTo>
                  <a:pt x="310" y="932"/>
                  <a:pt x="661" y="1054"/>
                  <a:pt x="1053" y="1054"/>
                </a:cubicBezTo>
                <a:cubicBezTo>
                  <a:pt x="1454" y="1054"/>
                  <a:pt x="1813" y="926"/>
                  <a:pt x="2129" y="670"/>
                </a:cubicBezTo>
                <a:close/>
              </a:path>
            </a:pathLst>
          </a:custGeom>
          <a:solidFill>
            <a:srgbClr val="19487C"/>
          </a:soli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9" name="标题 1"/>
          <p:cNvSpPr txBox="1"/>
          <p:nvPr/>
        </p:nvSpPr>
        <p:spPr>
          <a:xfrm>
            <a:off x="5231130" y="2115185"/>
            <a:ext cx="547751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None/>
            </a:pPr>
            <a:r>
              <a:rPr lang="zh-CN" sz="4800">
                <a:solidFill>
                  <a:srgbClr val="19487C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后期拟完成的工作</a:t>
            </a:r>
            <a:endParaRPr lang="zh-CN" sz="4800">
              <a:solidFill>
                <a:srgbClr val="19487C">
                  <a:alpha val="100000"/>
                </a:srgbClr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80" name="椭圆 26"/>
          <p:cNvSpPr/>
          <p:nvPr/>
        </p:nvSpPr>
        <p:spPr>
          <a:xfrm>
            <a:off x="4114842" y="2115256"/>
            <a:ext cx="754980" cy="781014"/>
          </a:xfrm>
          <a:prstGeom prst="ellipse">
            <a:avLst/>
          </a:prstGeom>
          <a:solidFill>
            <a:srgbClr val="19487C"/>
          </a:solidFill>
          <a:ln>
            <a:solidFill>
              <a:srgbClr val="F8ED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5" tIns="45717" rIns="91435" bIns="45717" numCol="1" spcCol="0" rtlCol="0" fromWordArt="0" anchor="ctr" anchorCtr="0" forceAA="0" compatLnSpc="1">
            <a:noAutofit/>
          </a:bodyPr>
          <a:p>
            <a:pPr algn="ctr"/>
            <a:r>
              <a:rPr lang="en-US" sz="3600"/>
              <a:t>4</a:t>
            </a:r>
            <a:endParaRPr lang="en-US" sz="3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1"/>
          <p:cNvGrpSpPr/>
          <p:nvPr/>
        </p:nvGrpSpPr>
        <p:grpSpPr>
          <a:xfrm>
            <a:off x="76835" y="242570"/>
            <a:ext cx="384175" cy="360680"/>
            <a:chOff x="121" y="382"/>
            <a:chExt cx="605" cy="568"/>
          </a:xfrm>
        </p:grpSpPr>
        <p:sp>
          <p:nvSpPr>
            <p:cNvPr id="89" name="五边形 7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90" name="直接连接符 12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组合 8"/>
          <p:cNvGrpSpPr/>
          <p:nvPr/>
        </p:nvGrpSpPr>
        <p:grpSpPr>
          <a:xfrm>
            <a:off x="76835" y="167005"/>
            <a:ext cx="3114675" cy="521970"/>
            <a:chOff x="121" y="263"/>
            <a:chExt cx="4905" cy="822"/>
          </a:xfrm>
        </p:grpSpPr>
        <p:sp>
          <p:nvSpPr>
            <p:cNvPr id="83" name="五边形 1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84" name="直接连接符 4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3"/>
            <p:cNvSpPr txBox="1">
              <a:spLocks noChangeArrowheads="1"/>
            </p:cNvSpPr>
            <p:nvPr/>
          </p:nvSpPr>
          <p:spPr bwMode="auto">
            <a:xfrm>
              <a:off x="726" y="263"/>
              <a:ext cx="4300" cy="8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 defTabSz="914400">
                <a:buClrTx/>
                <a:buSzTx/>
                <a:buFontTx/>
                <a:defRPr sz="1800">
                  <a:solidFill>
                    <a:schemeClr val="tx1">
                      <a:alpha val="100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+mn-cs"/>
                </a:defRPr>
              </a:pPr>
              <a:r>
                <a:rPr lang="zh-CN" altLang="en-US" sz="2800" b="1" spc="0" baseline="0">
                  <a:solidFill>
                    <a:schemeClr val="tx2">
                      <a:lumMod val="75000"/>
                      <a:alpha val="100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+mn-cs"/>
                </a:rPr>
                <a:t>人机交互设计</a:t>
              </a:r>
              <a:endParaRPr lang="zh-CN" altLang="en-US" sz="2800" b="1" spc="0" baseline="0">
                <a:solidFill>
                  <a:schemeClr val="tx2">
                    <a:lumMod val="75000"/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sp>
        <p:nvSpPr>
          <p:cNvPr id="1" name="文本框 0"/>
          <p:cNvSpPr txBox="1"/>
          <p:nvPr/>
        </p:nvSpPr>
        <p:spPr>
          <a:xfrm>
            <a:off x="746760" y="1100455"/>
            <a:ext cx="827151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能够清晰地展示谈判流程中双方出价变化，如使用折线图或柱状图实时展示双方出价变化，图表可以标记每一次出价及其对应的时间戳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可以可视化谈判中各方的效应变化情况，以辅助用户进行决策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用户可以直接同意智能谈判</a:t>
            </a:r>
            <a:r>
              <a:rPr lang="en-US" altLang="zh-CN">
                <a:sym typeface="+mn-ea"/>
              </a:rPr>
              <a:t>agent</a:t>
            </a:r>
            <a:r>
              <a:rPr lang="zh-CN" altLang="en-US">
                <a:sym typeface="+mn-ea"/>
              </a:rPr>
              <a:t>的方案，也可以</a:t>
            </a:r>
            <a:r>
              <a:rPr>
                <a:sym typeface="+mn-ea"/>
              </a:rPr>
              <a:t>随时允许用户暂停或取消智能</a:t>
            </a:r>
            <a:r>
              <a:rPr lang="en-US">
                <a:sym typeface="+mn-ea"/>
              </a:rPr>
              <a:t>agent</a:t>
            </a:r>
            <a:r>
              <a:rPr>
                <a:sym typeface="+mn-ea"/>
              </a:rPr>
              <a:t>的行动，手动输入新的出价或方案来替代当前的智能代理策略，确保用户在决策过程中的控制权</a:t>
            </a:r>
            <a:r>
              <a:rPr lang="zh-CN" altLang="en-US">
                <a:sym typeface="+mn-ea"/>
              </a:rPr>
              <a:t>，实现人在回路中的谈判</a:t>
            </a:r>
            <a:r>
              <a:rPr lang="en-US" altLang="zh-CN">
                <a:sym typeface="+mn-ea"/>
              </a:rPr>
              <a:t>agent</a:t>
            </a:r>
            <a:endParaRPr lang="en-US" altLang="zh-CN">
              <a:sym typeface="+mn-ea"/>
            </a:endParaRPr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Freeform 26"/>
          <p:cNvSpPr/>
          <p:nvPr/>
        </p:nvSpPr>
        <p:spPr bwMode="auto">
          <a:xfrm rot="5400000">
            <a:off x="-3021538" y="2964392"/>
            <a:ext cx="6857997" cy="929221"/>
          </a:xfrm>
          <a:custGeom>
            <a:avLst/>
            <a:gdLst/>
            <a:ahLst/>
            <a:cxnLst>
              <a:cxn ang="0">
                <a:pos x="2861" y="904"/>
              </a:cxn>
              <a:cxn ang="0">
                <a:pos x="2861" y="0"/>
              </a:cxn>
              <a:cxn ang="0">
                <a:pos x="1382" y="332"/>
              </a:cxn>
              <a:cxn ang="0">
                <a:pos x="0" y="46"/>
              </a:cxn>
              <a:cxn ang="0">
                <a:pos x="0" y="904"/>
              </a:cxn>
              <a:cxn ang="0">
                <a:pos x="2861" y="904"/>
              </a:cxn>
            </a:cxnLst>
            <a:rect l="0" t="0" r="r" b="b"/>
            <a:pathLst>
              <a:path w="2861" h="904">
                <a:moveTo>
                  <a:pt x="2861" y="904"/>
                </a:moveTo>
                <a:cubicBezTo>
                  <a:pt x="2861" y="0"/>
                  <a:pt x="2861" y="0"/>
                  <a:pt x="2861" y="0"/>
                </a:cubicBezTo>
                <a:cubicBezTo>
                  <a:pt x="2414" y="221"/>
                  <a:pt x="1921" y="332"/>
                  <a:pt x="1382" y="332"/>
                </a:cubicBezTo>
                <a:cubicBezTo>
                  <a:pt x="882" y="332"/>
                  <a:pt x="421" y="237"/>
                  <a:pt x="0" y="46"/>
                </a:cubicBezTo>
                <a:cubicBezTo>
                  <a:pt x="0" y="904"/>
                  <a:pt x="0" y="904"/>
                  <a:pt x="0" y="904"/>
                </a:cubicBezTo>
                <a:cubicBezTo>
                  <a:pt x="2861" y="904"/>
                  <a:pt x="2861" y="904"/>
                  <a:pt x="2861" y="904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9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5" name="Freeform 107"/>
          <p:cNvSpPr/>
          <p:nvPr/>
        </p:nvSpPr>
        <p:spPr bwMode="auto">
          <a:xfrm rot="5400000">
            <a:off x="-2343825" y="2352649"/>
            <a:ext cx="6857999" cy="2152708"/>
          </a:xfrm>
          <a:custGeom>
            <a:avLst/>
            <a:gdLst/>
            <a:ahLst/>
            <a:cxnLst>
              <a:cxn ang="0">
                <a:pos x="2129" y="670"/>
              </a:cxn>
              <a:cxn ang="0">
                <a:pos x="2129" y="640"/>
              </a:cxn>
              <a:cxn ang="0">
                <a:pos x="0" y="0"/>
              </a:cxn>
              <a:cxn ang="0">
                <a:pos x="0" y="688"/>
              </a:cxn>
              <a:cxn ang="0">
                <a:pos x="1053" y="1054"/>
              </a:cxn>
              <a:cxn ang="0">
                <a:pos x="2129" y="670"/>
              </a:cxn>
            </a:cxnLst>
            <a:rect l="0" t="0" r="r" b="b"/>
            <a:pathLst>
              <a:path w="2129" h="1054">
                <a:moveTo>
                  <a:pt x="2129" y="670"/>
                </a:moveTo>
                <a:cubicBezTo>
                  <a:pt x="2129" y="640"/>
                  <a:pt x="2129" y="640"/>
                  <a:pt x="2129" y="640"/>
                </a:cubicBezTo>
                <a:cubicBezTo>
                  <a:pt x="1070" y="830"/>
                  <a:pt x="360" y="617"/>
                  <a:pt x="0" y="0"/>
                </a:cubicBezTo>
                <a:cubicBezTo>
                  <a:pt x="0" y="688"/>
                  <a:pt x="0" y="688"/>
                  <a:pt x="0" y="688"/>
                </a:cubicBezTo>
                <a:cubicBezTo>
                  <a:pt x="310" y="932"/>
                  <a:pt x="661" y="1054"/>
                  <a:pt x="1053" y="1054"/>
                </a:cubicBezTo>
                <a:cubicBezTo>
                  <a:pt x="1454" y="1054"/>
                  <a:pt x="1813" y="926"/>
                  <a:pt x="2129" y="670"/>
                </a:cubicBezTo>
                <a:close/>
              </a:path>
            </a:pathLst>
          </a:custGeom>
          <a:solidFill>
            <a:srgbClr val="19487C"/>
          </a:soli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6" name="标题 1"/>
          <p:cNvSpPr txBox="1"/>
          <p:nvPr/>
        </p:nvSpPr>
        <p:spPr>
          <a:xfrm>
            <a:off x="5231130" y="2115185"/>
            <a:ext cx="415798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en-US" altLang="zh-CN" sz="4800" dirty="0" smtClean="0">
                <a:solidFill>
                  <a:srgbClr val="19487C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THANKS</a:t>
            </a:r>
            <a:endParaRPr kumimoji="1" lang="en-US" altLang="zh-CN" sz="4800" dirty="0" smtClean="0">
              <a:solidFill>
                <a:srgbClr val="19487C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Freeform 26"/>
          <p:cNvSpPr/>
          <p:nvPr/>
        </p:nvSpPr>
        <p:spPr bwMode="auto">
          <a:xfrm rot="5400000">
            <a:off x="-3020903" y="2964392"/>
            <a:ext cx="6857997" cy="929221"/>
          </a:xfrm>
          <a:custGeom>
            <a:avLst/>
            <a:gdLst/>
            <a:ahLst/>
            <a:cxnLst>
              <a:cxn ang="0">
                <a:pos x="2861" y="904"/>
              </a:cxn>
              <a:cxn ang="0">
                <a:pos x="2861" y="0"/>
              </a:cxn>
              <a:cxn ang="0">
                <a:pos x="1382" y="332"/>
              </a:cxn>
              <a:cxn ang="0">
                <a:pos x="0" y="46"/>
              </a:cxn>
              <a:cxn ang="0">
                <a:pos x="0" y="904"/>
              </a:cxn>
              <a:cxn ang="0">
                <a:pos x="2861" y="904"/>
              </a:cxn>
            </a:cxnLst>
            <a:rect l="0" t="0" r="r" b="b"/>
            <a:pathLst>
              <a:path w="2861" h="904">
                <a:moveTo>
                  <a:pt x="2861" y="904"/>
                </a:moveTo>
                <a:cubicBezTo>
                  <a:pt x="2861" y="0"/>
                  <a:pt x="2861" y="0"/>
                  <a:pt x="2861" y="0"/>
                </a:cubicBezTo>
                <a:cubicBezTo>
                  <a:pt x="2414" y="221"/>
                  <a:pt x="1921" y="332"/>
                  <a:pt x="1382" y="332"/>
                </a:cubicBezTo>
                <a:cubicBezTo>
                  <a:pt x="882" y="332"/>
                  <a:pt x="421" y="237"/>
                  <a:pt x="0" y="46"/>
                </a:cubicBezTo>
                <a:cubicBezTo>
                  <a:pt x="0" y="904"/>
                  <a:pt x="0" y="904"/>
                  <a:pt x="0" y="904"/>
                </a:cubicBezTo>
                <a:cubicBezTo>
                  <a:pt x="2861" y="904"/>
                  <a:pt x="2861" y="904"/>
                  <a:pt x="2861" y="904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9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9" name="Freeform 107"/>
          <p:cNvSpPr/>
          <p:nvPr/>
        </p:nvSpPr>
        <p:spPr bwMode="auto">
          <a:xfrm rot="5400000">
            <a:off x="-2343825" y="2352649"/>
            <a:ext cx="6857999" cy="2152708"/>
          </a:xfrm>
          <a:custGeom>
            <a:avLst/>
            <a:gdLst/>
            <a:ahLst/>
            <a:cxnLst>
              <a:cxn ang="0">
                <a:pos x="2129" y="670"/>
              </a:cxn>
              <a:cxn ang="0">
                <a:pos x="2129" y="640"/>
              </a:cxn>
              <a:cxn ang="0">
                <a:pos x="0" y="0"/>
              </a:cxn>
              <a:cxn ang="0">
                <a:pos x="0" y="688"/>
              </a:cxn>
              <a:cxn ang="0">
                <a:pos x="1053" y="1054"/>
              </a:cxn>
              <a:cxn ang="0">
                <a:pos x="2129" y="670"/>
              </a:cxn>
            </a:cxnLst>
            <a:rect l="0" t="0" r="r" b="b"/>
            <a:pathLst>
              <a:path w="2129" h="1054">
                <a:moveTo>
                  <a:pt x="2129" y="670"/>
                </a:moveTo>
                <a:cubicBezTo>
                  <a:pt x="2129" y="640"/>
                  <a:pt x="2129" y="640"/>
                  <a:pt x="2129" y="640"/>
                </a:cubicBezTo>
                <a:cubicBezTo>
                  <a:pt x="1070" y="830"/>
                  <a:pt x="360" y="617"/>
                  <a:pt x="0" y="0"/>
                </a:cubicBezTo>
                <a:cubicBezTo>
                  <a:pt x="0" y="688"/>
                  <a:pt x="0" y="688"/>
                  <a:pt x="0" y="688"/>
                </a:cubicBezTo>
                <a:cubicBezTo>
                  <a:pt x="310" y="932"/>
                  <a:pt x="661" y="1054"/>
                  <a:pt x="1053" y="1054"/>
                </a:cubicBezTo>
                <a:cubicBezTo>
                  <a:pt x="1454" y="1054"/>
                  <a:pt x="1813" y="926"/>
                  <a:pt x="2129" y="670"/>
                </a:cubicBezTo>
                <a:close/>
              </a:path>
            </a:pathLst>
          </a:custGeom>
          <a:solidFill>
            <a:srgbClr val="19487C"/>
          </a:soli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0" name="文本框 15"/>
          <p:cNvSpPr txBox="1"/>
          <p:nvPr/>
        </p:nvSpPr>
        <p:spPr>
          <a:xfrm>
            <a:off x="10405745" y="243840"/>
            <a:ext cx="1198880" cy="12604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 sz="40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目录</a:t>
            </a:r>
            <a:endParaRPr lang="zh-CN" altLang="en-US" sz="28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algn="ctr"/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C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ontents</a:t>
            </a:r>
            <a:b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</a:b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101" name="MH_Number_1">
            <a:hlinkClick r:id="" action="ppaction://noaction"/>
          </p:cNvPr>
          <p:cNvSpPr/>
          <p:nvPr>
            <p:custDataLst>
              <p:tags r:id="rId1"/>
            </p:custDataLst>
          </p:nvPr>
        </p:nvSpPr>
        <p:spPr bwMode="auto">
          <a:xfrm>
            <a:off x="3275012" y="2005333"/>
            <a:ext cx="751840" cy="394335"/>
          </a:xfrm>
          <a:custGeom>
            <a:avLst/>
            <a:gdLst>
              <a:gd name="connsiteX0" fmla="*/ 0 w 374121"/>
              <a:gd name="connsiteY0" fmla="*/ 0 h 196322"/>
              <a:gd name="connsiteX1" fmla="*/ 274519 w 374121"/>
              <a:gd name="connsiteY1" fmla="*/ 0 h 196322"/>
              <a:gd name="connsiteX2" fmla="*/ 374121 w 374121"/>
              <a:gd name="connsiteY2" fmla="*/ 196322 h 196322"/>
              <a:gd name="connsiteX3" fmla="*/ 0 w 374121"/>
              <a:gd name="connsiteY3" fmla="*/ 196322 h 196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121" h="196322">
                <a:moveTo>
                  <a:pt x="0" y="0"/>
                </a:moveTo>
                <a:lnTo>
                  <a:pt x="274519" y="0"/>
                </a:lnTo>
                <a:lnTo>
                  <a:pt x="374121" y="196322"/>
                </a:lnTo>
                <a:lnTo>
                  <a:pt x="0" y="196322"/>
                </a:lnTo>
                <a:close/>
              </a:path>
            </a:pathLst>
          </a:custGeom>
          <a:solidFill>
            <a:srgbClr val="19487C"/>
          </a:solidFill>
          <a:ln w="12700">
            <a:solidFill>
              <a:srgbClr val="19487C"/>
            </a:solidFill>
            <a:miter lim="800000"/>
          </a:ln>
        </p:spPr>
        <p:txBody>
          <a:bodyPr wrap="square" lIns="90000" tIns="46800" rIns="90000" bIns="46800" anchor="ctr">
            <a:noAutofit/>
          </a:bodyPr>
          <a:lstStyle/>
          <a:p>
            <a:pPr algn="ctr">
              <a:spcBef>
                <a:spcPct val="0"/>
              </a:spcBef>
            </a:pPr>
            <a:endParaRPr lang="zh-CN" altLang="en-US" sz="2800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02" name="MH_Entry_1">
            <a:hlinkClick r:id="" action="ppaction://noaction"/>
          </p:cNvPr>
          <p:cNvSpPr/>
          <p:nvPr>
            <p:custDataLst>
              <p:tags r:id="rId2"/>
            </p:custDataLst>
          </p:nvPr>
        </p:nvSpPr>
        <p:spPr>
          <a:xfrm>
            <a:off x="4026853" y="2353948"/>
            <a:ext cx="4890135" cy="4572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79" y="connsiteY0-80"/>
              </a:cxn>
              <a:cxn ang="0">
                <a:pos x="connsiteX1-81" y="connsiteY1-82"/>
              </a:cxn>
              <a:cxn ang="0">
                <a:pos x="connsiteX2-83" y="connsiteY2-84"/>
              </a:cxn>
              <a:cxn ang="0">
                <a:pos x="connsiteX3-85" y="connsiteY3-86"/>
              </a:cxn>
              <a:cxn ang="0">
                <a:pos x="connsiteX4-87" y="connsiteY4-88"/>
              </a:cxn>
              <a:cxn ang="0">
                <a:pos x="connsiteX5-89" y="connsiteY5-90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rgbClr val="19487C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<a:normAutofit/>
          </a:bodyPr>
          <a:lstStyle/>
          <a:p>
            <a:pPr algn="ctr">
              <a:lnSpc>
                <a:spcPct val="130000"/>
              </a:lnSpc>
            </a:pPr>
            <a:endParaRPr lang="zh-CN" altLang="en-US" sz="28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03" name="MH_Number_2">
            <a:hlinkClick r:id="" action="ppaction://noaction"/>
          </p:cNvPr>
          <p:cNvSpPr/>
          <p:nvPr>
            <p:custDataLst>
              <p:tags r:id="rId3"/>
            </p:custDataLst>
          </p:nvPr>
        </p:nvSpPr>
        <p:spPr bwMode="auto">
          <a:xfrm>
            <a:off x="3275012" y="2856233"/>
            <a:ext cx="751840" cy="394335"/>
          </a:xfrm>
          <a:custGeom>
            <a:avLst/>
            <a:gdLst>
              <a:gd name="connsiteX0" fmla="*/ 0 w 374121"/>
              <a:gd name="connsiteY0" fmla="*/ 0 h 196322"/>
              <a:gd name="connsiteX1" fmla="*/ 274519 w 374121"/>
              <a:gd name="connsiteY1" fmla="*/ 0 h 196322"/>
              <a:gd name="connsiteX2" fmla="*/ 374121 w 374121"/>
              <a:gd name="connsiteY2" fmla="*/ 196322 h 196322"/>
              <a:gd name="connsiteX3" fmla="*/ 0 w 374121"/>
              <a:gd name="connsiteY3" fmla="*/ 196322 h 196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121" h="196322">
                <a:moveTo>
                  <a:pt x="0" y="0"/>
                </a:moveTo>
                <a:lnTo>
                  <a:pt x="274519" y="0"/>
                </a:lnTo>
                <a:lnTo>
                  <a:pt x="374121" y="196322"/>
                </a:lnTo>
                <a:lnTo>
                  <a:pt x="0" y="196322"/>
                </a:lnTo>
                <a:close/>
              </a:path>
            </a:pathLst>
          </a:custGeom>
          <a:solidFill>
            <a:srgbClr val="19487C"/>
          </a:solidFill>
          <a:ln w="12700">
            <a:solidFill>
              <a:srgbClr val="19487C"/>
            </a:solidFill>
            <a:miter lim="800000"/>
          </a:ln>
        </p:spPr>
        <p:txBody>
          <a:bodyPr wrap="square" lIns="90000" tIns="46800" rIns="90000" bIns="46800" anchor="ctr">
            <a:noAutofit/>
          </a:bodyPr>
          <a:lstStyle/>
          <a:p>
            <a:pPr algn="ctr">
              <a:spcBef>
                <a:spcPct val="0"/>
              </a:spcBef>
            </a:pPr>
            <a:endParaRPr lang="zh-CN" altLang="en-US" sz="2800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04" name="MH_Number_3">
            <a:hlinkClick r:id="" action="ppaction://noaction"/>
          </p:cNvPr>
          <p:cNvSpPr/>
          <p:nvPr>
            <p:custDataLst>
              <p:tags r:id="rId4"/>
            </p:custDataLst>
          </p:nvPr>
        </p:nvSpPr>
        <p:spPr bwMode="auto">
          <a:xfrm>
            <a:off x="3275012" y="3707768"/>
            <a:ext cx="751840" cy="394335"/>
          </a:xfrm>
          <a:custGeom>
            <a:avLst/>
            <a:gdLst>
              <a:gd name="connsiteX0" fmla="*/ 0 w 374121"/>
              <a:gd name="connsiteY0" fmla="*/ 0 h 196322"/>
              <a:gd name="connsiteX1" fmla="*/ 274519 w 374121"/>
              <a:gd name="connsiteY1" fmla="*/ 0 h 196322"/>
              <a:gd name="connsiteX2" fmla="*/ 374121 w 374121"/>
              <a:gd name="connsiteY2" fmla="*/ 196322 h 196322"/>
              <a:gd name="connsiteX3" fmla="*/ 0 w 374121"/>
              <a:gd name="connsiteY3" fmla="*/ 196322 h 196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121" h="196322">
                <a:moveTo>
                  <a:pt x="0" y="0"/>
                </a:moveTo>
                <a:lnTo>
                  <a:pt x="274519" y="0"/>
                </a:lnTo>
                <a:lnTo>
                  <a:pt x="374121" y="196322"/>
                </a:lnTo>
                <a:lnTo>
                  <a:pt x="0" y="196322"/>
                </a:lnTo>
                <a:close/>
              </a:path>
            </a:pathLst>
          </a:custGeom>
          <a:solidFill>
            <a:srgbClr val="19487C"/>
          </a:solidFill>
          <a:ln w="12700">
            <a:solidFill>
              <a:srgbClr val="19487C"/>
            </a:solidFill>
            <a:miter lim="800000"/>
          </a:ln>
        </p:spPr>
        <p:txBody>
          <a:bodyPr wrap="square" lIns="90000" tIns="46800" rIns="90000" bIns="46800" anchor="ctr">
            <a:noAutofit/>
          </a:bodyPr>
          <a:lstStyle/>
          <a:p>
            <a:pPr algn="ctr">
              <a:spcBef>
                <a:spcPct val="0"/>
              </a:spcBef>
            </a:pPr>
            <a:endParaRPr lang="zh-CN" altLang="en-US" sz="2800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05" name="MH_Number_4">
            <a:hlinkClick r:id="" action="ppaction://noaction"/>
          </p:cNvPr>
          <p:cNvSpPr/>
          <p:nvPr>
            <p:custDataLst>
              <p:tags r:id="rId5"/>
            </p:custDataLst>
          </p:nvPr>
        </p:nvSpPr>
        <p:spPr bwMode="auto">
          <a:xfrm>
            <a:off x="3275012" y="4559303"/>
            <a:ext cx="751840" cy="394335"/>
          </a:xfrm>
          <a:custGeom>
            <a:avLst/>
            <a:gdLst>
              <a:gd name="connsiteX0" fmla="*/ 0 w 374121"/>
              <a:gd name="connsiteY0" fmla="*/ 0 h 196322"/>
              <a:gd name="connsiteX1" fmla="*/ 274519 w 374121"/>
              <a:gd name="connsiteY1" fmla="*/ 0 h 196322"/>
              <a:gd name="connsiteX2" fmla="*/ 374121 w 374121"/>
              <a:gd name="connsiteY2" fmla="*/ 196322 h 196322"/>
              <a:gd name="connsiteX3" fmla="*/ 0 w 374121"/>
              <a:gd name="connsiteY3" fmla="*/ 196322 h 196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4121" h="196322">
                <a:moveTo>
                  <a:pt x="0" y="0"/>
                </a:moveTo>
                <a:lnTo>
                  <a:pt x="274519" y="0"/>
                </a:lnTo>
                <a:lnTo>
                  <a:pt x="374121" y="196322"/>
                </a:lnTo>
                <a:lnTo>
                  <a:pt x="0" y="196322"/>
                </a:lnTo>
                <a:close/>
              </a:path>
            </a:pathLst>
          </a:custGeom>
          <a:solidFill>
            <a:srgbClr val="19487C"/>
          </a:solidFill>
          <a:ln w="12700">
            <a:solidFill>
              <a:srgbClr val="19487C"/>
            </a:solidFill>
            <a:miter lim="800000"/>
          </a:ln>
        </p:spPr>
        <p:txBody>
          <a:bodyPr wrap="square" lIns="90000" tIns="46800" rIns="90000" bIns="46800" anchor="ctr">
            <a:noAutofit/>
          </a:bodyPr>
          <a:lstStyle/>
          <a:p>
            <a:pPr algn="ctr">
              <a:spcBef>
                <a:spcPct val="0"/>
              </a:spcBef>
            </a:pPr>
            <a:endParaRPr lang="zh-CN" altLang="en-US" sz="2800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06" name="文本框 989"/>
          <p:cNvSpPr txBox="1"/>
          <p:nvPr>
            <p:custDataLst>
              <p:tags r:id="rId6"/>
            </p:custDataLst>
          </p:nvPr>
        </p:nvSpPr>
        <p:spPr>
          <a:xfrm>
            <a:off x="3275012" y="2005333"/>
            <a:ext cx="556260" cy="394335"/>
          </a:xfrm>
          <a:prstGeom prst="rect">
            <a:avLst/>
          </a:prstGeom>
          <a:solidFill>
            <a:srgbClr val="19487C"/>
          </a:solidFill>
          <a:ln>
            <a:solidFill>
              <a:srgbClr val="19487C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01</a:t>
            </a:r>
            <a:endParaRPr lang="en-US" altLang="zh-CN" sz="2800" b="1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07" name="文本框 990"/>
          <p:cNvSpPr txBox="1"/>
          <p:nvPr>
            <p:custDataLst>
              <p:tags r:id="rId7"/>
            </p:custDataLst>
          </p:nvPr>
        </p:nvSpPr>
        <p:spPr>
          <a:xfrm>
            <a:off x="3275012" y="2856233"/>
            <a:ext cx="556260" cy="394335"/>
          </a:xfrm>
          <a:prstGeom prst="rect">
            <a:avLst/>
          </a:prstGeom>
          <a:solidFill>
            <a:srgbClr val="19487C"/>
          </a:solidFill>
          <a:ln>
            <a:solidFill>
              <a:srgbClr val="19487C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02</a:t>
            </a:r>
            <a:endParaRPr lang="en-US" altLang="zh-CN" sz="2800" b="1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08" name="文本框 991"/>
          <p:cNvSpPr txBox="1"/>
          <p:nvPr>
            <p:custDataLst>
              <p:tags r:id="rId8"/>
            </p:custDataLst>
          </p:nvPr>
        </p:nvSpPr>
        <p:spPr>
          <a:xfrm>
            <a:off x="3275012" y="3707768"/>
            <a:ext cx="556260" cy="394335"/>
          </a:xfrm>
          <a:prstGeom prst="rect">
            <a:avLst/>
          </a:prstGeom>
          <a:solidFill>
            <a:srgbClr val="19487C"/>
          </a:solidFill>
          <a:ln>
            <a:solidFill>
              <a:srgbClr val="19487C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03</a:t>
            </a:r>
            <a:endParaRPr lang="en-US" altLang="zh-CN" sz="2800" b="1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09" name="文本框 992"/>
          <p:cNvSpPr txBox="1"/>
          <p:nvPr>
            <p:custDataLst>
              <p:tags r:id="rId9"/>
            </p:custDataLst>
          </p:nvPr>
        </p:nvSpPr>
        <p:spPr>
          <a:xfrm>
            <a:off x="3275012" y="4559303"/>
            <a:ext cx="556260" cy="394335"/>
          </a:xfrm>
          <a:prstGeom prst="rect">
            <a:avLst/>
          </a:prstGeom>
          <a:solidFill>
            <a:srgbClr val="19487C"/>
          </a:solidFill>
          <a:ln>
            <a:solidFill>
              <a:srgbClr val="19487C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04</a:t>
            </a:r>
            <a:endParaRPr lang="en-US" altLang="zh-CN" sz="2800" b="1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10" name="MH_Entry_1">
            <a:hlinkClick r:id="" action="ppaction://noaction"/>
          </p:cNvPr>
          <p:cNvSpPr/>
          <p:nvPr>
            <p:custDataLst>
              <p:tags r:id="rId10"/>
            </p:custDataLst>
          </p:nvPr>
        </p:nvSpPr>
        <p:spPr>
          <a:xfrm>
            <a:off x="4026853" y="3201038"/>
            <a:ext cx="4890135" cy="4572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79" y="connsiteY0-80"/>
              </a:cxn>
              <a:cxn ang="0">
                <a:pos x="connsiteX1-81" y="connsiteY1-82"/>
              </a:cxn>
              <a:cxn ang="0">
                <a:pos x="connsiteX2-83" y="connsiteY2-84"/>
              </a:cxn>
              <a:cxn ang="0">
                <a:pos x="connsiteX3-85" y="connsiteY3-86"/>
              </a:cxn>
              <a:cxn ang="0">
                <a:pos x="connsiteX4-87" y="connsiteY4-88"/>
              </a:cxn>
              <a:cxn ang="0">
                <a:pos x="connsiteX5-89" y="connsiteY5-90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rgbClr val="19487C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<a:normAutofit/>
          </a:bodyPr>
          <a:lstStyle/>
          <a:p>
            <a:pPr algn="ctr">
              <a:lnSpc>
                <a:spcPct val="130000"/>
              </a:lnSpc>
            </a:pPr>
            <a:endParaRPr lang="zh-CN" altLang="en-US" sz="28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11" name="MH_Entry_1">
            <a:hlinkClick r:id="" action="ppaction://noaction"/>
          </p:cNvPr>
          <p:cNvSpPr/>
          <p:nvPr>
            <p:custDataLst>
              <p:tags r:id="rId11"/>
            </p:custDataLst>
          </p:nvPr>
        </p:nvSpPr>
        <p:spPr>
          <a:xfrm>
            <a:off x="4026853" y="4060193"/>
            <a:ext cx="4890135" cy="4572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79" y="connsiteY0-80"/>
              </a:cxn>
              <a:cxn ang="0">
                <a:pos x="connsiteX1-81" y="connsiteY1-82"/>
              </a:cxn>
              <a:cxn ang="0">
                <a:pos x="connsiteX2-83" y="connsiteY2-84"/>
              </a:cxn>
              <a:cxn ang="0">
                <a:pos x="connsiteX3-85" y="connsiteY3-86"/>
              </a:cxn>
              <a:cxn ang="0">
                <a:pos x="connsiteX4-87" y="connsiteY4-88"/>
              </a:cxn>
              <a:cxn ang="0">
                <a:pos x="connsiteX5-89" y="connsiteY5-90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rgbClr val="19487C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<a:normAutofit/>
          </a:bodyPr>
          <a:lstStyle/>
          <a:p>
            <a:pPr algn="ctr">
              <a:lnSpc>
                <a:spcPct val="130000"/>
              </a:lnSpc>
            </a:pPr>
            <a:endParaRPr lang="zh-CN" altLang="en-US" sz="28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12" name="MH_Entry_1">
            <a:hlinkClick r:id="" action="ppaction://noaction"/>
          </p:cNvPr>
          <p:cNvSpPr/>
          <p:nvPr>
            <p:custDataLst>
              <p:tags r:id="rId12"/>
            </p:custDataLst>
          </p:nvPr>
        </p:nvSpPr>
        <p:spPr>
          <a:xfrm>
            <a:off x="4026853" y="4912998"/>
            <a:ext cx="4890135" cy="4572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79" y="connsiteY0-80"/>
              </a:cxn>
              <a:cxn ang="0">
                <a:pos x="connsiteX1-81" y="connsiteY1-82"/>
              </a:cxn>
              <a:cxn ang="0">
                <a:pos x="connsiteX2-83" y="connsiteY2-84"/>
              </a:cxn>
              <a:cxn ang="0">
                <a:pos x="connsiteX3-85" y="connsiteY3-86"/>
              </a:cxn>
              <a:cxn ang="0">
                <a:pos x="connsiteX4-87" y="connsiteY4-88"/>
              </a:cxn>
              <a:cxn ang="0">
                <a:pos x="connsiteX5-89" y="connsiteY5-90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rgbClr val="19487C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<a:normAutofit/>
          </a:bodyPr>
          <a:lstStyle/>
          <a:p>
            <a:pPr algn="ctr">
              <a:lnSpc>
                <a:spcPct val="130000"/>
              </a:lnSpc>
            </a:pPr>
            <a:endParaRPr lang="zh-CN" altLang="en-US" sz="2800" b="1" dirty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113" name="文本框 1000"/>
          <p:cNvSpPr txBox="1"/>
          <p:nvPr>
            <p:custDataLst>
              <p:tags r:id="rId13"/>
            </p:custDataLst>
          </p:nvPr>
        </p:nvSpPr>
        <p:spPr>
          <a:xfrm>
            <a:off x="4026853" y="1899288"/>
            <a:ext cx="4890135" cy="500380"/>
          </a:xfrm>
          <a:prstGeom prst="rect">
            <a:avLst/>
          </a:prstGeom>
          <a:noFill/>
          <a:ln>
            <a:noFill/>
          </a:ln>
        </p:spPr>
        <p:txBody>
          <a:bodyPr wrap="square" rtlCol="0" anchor="b" anchorCtr="0">
            <a:noAutofit/>
          </a:bodyPr>
          <a:lstStyle>
            <a:defPPr>
              <a:defRPr lang="zh-CN"/>
            </a:defPPr>
            <a:lvl1pPr>
              <a:defRPr sz="2000"/>
            </a:lvl1pPr>
          </a:lstStyle>
          <a:p>
            <a:pPr marL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defRPr sz="20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800" b="1" i="0" u="none" strike="noStrike">
                <a:solidFill>
                  <a:schemeClr val="tx1"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rPr>
              <a:t>开题报告补充</a:t>
            </a:r>
            <a:endParaRPr sz="2000">
              <a:solidFill>
                <a:schemeClr val="tx1">
                  <a:alpha val="100000"/>
                </a:schemeClr>
              </a:solidFill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14" name="文本框 1001"/>
          <p:cNvSpPr txBox="1"/>
          <p:nvPr>
            <p:custDataLst>
              <p:tags r:id="rId14"/>
            </p:custDataLst>
          </p:nvPr>
        </p:nvSpPr>
        <p:spPr>
          <a:xfrm>
            <a:off x="4026853" y="2700658"/>
            <a:ext cx="4890135" cy="500380"/>
          </a:xfrm>
          <a:prstGeom prst="rect">
            <a:avLst/>
          </a:prstGeom>
          <a:noFill/>
          <a:ln>
            <a:noFill/>
          </a:ln>
        </p:spPr>
        <p:txBody>
          <a:bodyPr wrap="square" rtlCol="0" anchor="b" anchorCtr="0">
            <a:noAutofit/>
          </a:bodyPr>
          <a:lstStyle>
            <a:defPPr>
              <a:defRPr lang="zh-CN"/>
            </a:defPPr>
            <a:lvl1pPr>
              <a:defRPr sz="2000"/>
            </a:lvl1pPr>
          </a:lstStyle>
          <a:p>
            <a:pPr marL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defRPr sz="20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800" b="1" i="0" u="none" strike="noStrike">
                <a:solidFill>
                  <a:schemeClr val="tx1"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rPr>
              <a:t>主要开发内容与进度 </a:t>
            </a:r>
            <a:endParaRPr sz="2000">
              <a:solidFill>
                <a:schemeClr val="tx1">
                  <a:alpha val="100000"/>
                </a:schemeClr>
              </a:solidFill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15" name="文本框 1002"/>
          <p:cNvSpPr txBox="1"/>
          <p:nvPr>
            <p:custDataLst>
              <p:tags r:id="rId15"/>
            </p:custDataLst>
          </p:nvPr>
        </p:nvSpPr>
        <p:spPr>
          <a:xfrm>
            <a:off x="4026853" y="3601722"/>
            <a:ext cx="4890135" cy="500380"/>
          </a:xfrm>
          <a:prstGeom prst="rect">
            <a:avLst/>
          </a:prstGeom>
          <a:noFill/>
          <a:ln>
            <a:noFill/>
          </a:ln>
        </p:spPr>
        <p:txBody>
          <a:bodyPr wrap="square" rtlCol="0" anchor="b" anchorCtr="0">
            <a:noAutofit/>
          </a:bodyPr>
          <a:lstStyle>
            <a:defPPr>
              <a:defRPr lang="zh-CN"/>
            </a:defPPr>
            <a:lvl1pPr>
              <a:defRPr sz="2000"/>
            </a:lvl1pPr>
          </a:lstStyle>
          <a:p>
            <a:pPr marL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defRPr sz="20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800" b="1" i="0" u="none" strike="noStrike">
                <a:solidFill>
                  <a:schemeClr val="tx1"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rPr>
              <a:t>已完成的工作及结果</a:t>
            </a:r>
            <a:endParaRPr lang="zh-CN" sz="2800" b="1" i="0" u="none" strike="noStrike">
              <a:solidFill>
                <a:schemeClr val="tx1">
                  <a:alpha val="100000"/>
                </a:schemeClr>
              </a:solidFill>
              <a:latin typeface="楷体" panose="02010609060101010101" charset="-122"/>
              <a:ea typeface="楷体" panose="02010609060101010101" charset="-122"/>
              <a:cs typeface="+mn-cs"/>
            </a:endParaRPr>
          </a:p>
        </p:txBody>
      </p:sp>
      <p:sp>
        <p:nvSpPr>
          <p:cNvPr id="116" name="文本框 1003"/>
          <p:cNvSpPr txBox="1"/>
          <p:nvPr>
            <p:custDataLst>
              <p:tags r:id="rId16"/>
            </p:custDataLst>
          </p:nvPr>
        </p:nvSpPr>
        <p:spPr>
          <a:xfrm>
            <a:off x="4026853" y="4454528"/>
            <a:ext cx="4890135" cy="500380"/>
          </a:xfrm>
          <a:prstGeom prst="rect">
            <a:avLst/>
          </a:prstGeom>
          <a:noFill/>
          <a:ln>
            <a:noFill/>
          </a:ln>
        </p:spPr>
        <p:txBody>
          <a:bodyPr wrap="square" rtlCol="0" anchor="b" anchorCtr="0">
            <a:noAutofit/>
          </a:bodyPr>
          <a:lstStyle>
            <a:defPPr>
              <a:defRPr lang="zh-CN"/>
            </a:defPPr>
            <a:lvl1pPr>
              <a:defRPr sz="2000"/>
            </a:lvl1pPr>
          </a:lstStyle>
          <a:p>
            <a:pPr marL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defRPr sz="20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800" b="1">
                <a:solidFill>
                  <a:schemeClr val="tx1"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rPr>
              <a:t>后期拟完成的工作</a:t>
            </a:r>
            <a:endParaRPr lang="zh-CN" sz="2800" b="1">
              <a:solidFill>
                <a:schemeClr val="tx1">
                  <a:alpha val="100000"/>
                </a:schemeClr>
              </a:solidFill>
              <a:latin typeface="楷体" panose="02010609060101010101" charset="-122"/>
              <a:ea typeface="楷体" panose="0201060906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Freeform 26"/>
          <p:cNvSpPr/>
          <p:nvPr/>
        </p:nvSpPr>
        <p:spPr bwMode="auto">
          <a:xfrm rot="5400000">
            <a:off x="-3043128" y="2964392"/>
            <a:ext cx="6857997" cy="929221"/>
          </a:xfrm>
          <a:custGeom>
            <a:avLst/>
            <a:gdLst/>
            <a:ahLst/>
            <a:cxnLst>
              <a:cxn ang="0">
                <a:pos x="2861" y="904"/>
              </a:cxn>
              <a:cxn ang="0">
                <a:pos x="2861" y="0"/>
              </a:cxn>
              <a:cxn ang="0">
                <a:pos x="1382" y="332"/>
              </a:cxn>
              <a:cxn ang="0">
                <a:pos x="0" y="46"/>
              </a:cxn>
              <a:cxn ang="0">
                <a:pos x="0" y="904"/>
              </a:cxn>
              <a:cxn ang="0">
                <a:pos x="2861" y="904"/>
              </a:cxn>
            </a:cxnLst>
            <a:rect l="0" t="0" r="r" b="b"/>
            <a:pathLst>
              <a:path w="2861" h="904">
                <a:moveTo>
                  <a:pt x="2861" y="904"/>
                </a:moveTo>
                <a:cubicBezTo>
                  <a:pt x="2861" y="0"/>
                  <a:pt x="2861" y="0"/>
                  <a:pt x="2861" y="0"/>
                </a:cubicBezTo>
                <a:cubicBezTo>
                  <a:pt x="2414" y="221"/>
                  <a:pt x="1921" y="332"/>
                  <a:pt x="1382" y="332"/>
                </a:cubicBezTo>
                <a:cubicBezTo>
                  <a:pt x="882" y="332"/>
                  <a:pt x="421" y="237"/>
                  <a:pt x="0" y="46"/>
                </a:cubicBezTo>
                <a:cubicBezTo>
                  <a:pt x="0" y="904"/>
                  <a:pt x="0" y="904"/>
                  <a:pt x="0" y="904"/>
                </a:cubicBezTo>
                <a:cubicBezTo>
                  <a:pt x="2861" y="904"/>
                  <a:pt x="2861" y="904"/>
                  <a:pt x="2861" y="904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9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9" name="Freeform 107"/>
          <p:cNvSpPr/>
          <p:nvPr/>
        </p:nvSpPr>
        <p:spPr bwMode="auto">
          <a:xfrm rot="5400000">
            <a:off x="-2343825" y="2352649"/>
            <a:ext cx="6857999" cy="2152708"/>
          </a:xfrm>
          <a:custGeom>
            <a:avLst/>
            <a:gdLst/>
            <a:ahLst/>
            <a:cxnLst>
              <a:cxn ang="0">
                <a:pos x="2129" y="670"/>
              </a:cxn>
              <a:cxn ang="0">
                <a:pos x="2129" y="640"/>
              </a:cxn>
              <a:cxn ang="0">
                <a:pos x="0" y="0"/>
              </a:cxn>
              <a:cxn ang="0">
                <a:pos x="0" y="688"/>
              </a:cxn>
              <a:cxn ang="0">
                <a:pos x="1053" y="1054"/>
              </a:cxn>
              <a:cxn ang="0">
                <a:pos x="2129" y="670"/>
              </a:cxn>
            </a:cxnLst>
            <a:rect l="0" t="0" r="r" b="b"/>
            <a:pathLst>
              <a:path w="2129" h="1054">
                <a:moveTo>
                  <a:pt x="2129" y="670"/>
                </a:moveTo>
                <a:cubicBezTo>
                  <a:pt x="2129" y="640"/>
                  <a:pt x="2129" y="640"/>
                  <a:pt x="2129" y="640"/>
                </a:cubicBezTo>
                <a:cubicBezTo>
                  <a:pt x="1070" y="830"/>
                  <a:pt x="360" y="617"/>
                  <a:pt x="0" y="0"/>
                </a:cubicBezTo>
                <a:cubicBezTo>
                  <a:pt x="0" y="688"/>
                  <a:pt x="0" y="688"/>
                  <a:pt x="0" y="688"/>
                </a:cubicBezTo>
                <a:cubicBezTo>
                  <a:pt x="310" y="932"/>
                  <a:pt x="661" y="1054"/>
                  <a:pt x="1053" y="1054"/>
                </a:cubicBezTo>
                <a:cubicBezTo>
                  <a:pt x="1454" y="1054"/>
                  <a:pt x="1813" y="926"/>
                  <a:pt x="2129" y="670"/>
                </a:cubicBezTo>
                <a:close/>
              </a:path>
            </a:pathLst>
          </a:custGeom>
          <a:solidFill>
            <a:srgbClr val="19487C"/>
          </a:soli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0" name="标题 1"/>
          <p:cNvSpPr txBox="1"/>
          <p:nvPr/>
        </p:nvSpPr>
        <p:spPr>
          <a:xfrm>
            <a:off x="5231130" y="2115185"/>
            <a:ext cx="415798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>
              <a:lnSpc>
                <a:spcPct val="100000"/>
              </a:lnSpc>
              <a:spcBef>
                <a:spcPct val="0"/>
              </a:spcBef>
              <a:buSzPct val="100000"/>
              <a:buNone/>
              <a:defRPr sz="44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j-cs"/>
              </a:defRPr>
            </a:pPr>
            <a:r>
              <a:rPr lang="zh-CN" sz="4800" b="0" i="0" u="none" strike="noStrike">
                <a:solidFill>
                  <a:srgbClr val="19487C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开题报告补充 </a:t>
            </a:r>
            <a:endParaRPr sz="4400">
              <a:solidFill>
                <a:schemeClr val="tx1">
                  <a:alpha val="100000"/>
                </a:schemeClr>
              </a:solidFill>
              <a:latin typeface="Arial" panose="020B0604020202020204"/>
              <a:ea typeface="微软雅黑" panose="020B0503020204020204" charset="-122"/>
              <a:cs typeface="+mj-cs"/>
            </a:endParaRPr>
          </a:p>
        </p:txBody>
      </p:sp>
      <p:sp>
        <p:nvSpPr>
          <p:cNvPr id="121" name="椭圆 26"/>
          <p:cNvSpPr/>
          <p:nvPr/>
        </p:nvSpPr>
        <p:spPr>
          <a:xfrm>
            <a:off x="4114842" y="2115256"/>
            <a:ext cx="754980" cy="781014"/>
          </a:xfrm>
          <a:prstGeom prst="ellipse">
            <a:avLst/>
          </a:prstGeom>
          <a:solidFill>
            <a:srgbClr val="19487C"/>
          </a:solidFill>
          <a:ln>
            <a:solidFill>
              <a:srgbClr val="F8ED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5" tIns="45717" rIns="91435" bIns="45717" numCol="1" spcCol="0" rtlCol="0" fromWordArt="0" anchor="ctr" anchorCtr="0" forceAA="0" compatLnSpc="1">
            <a:noAutofit/>
          </a:bodyPr>
          <a:p>
            <a:pPr algn="ctr"/>
            <a:r>
              <a:rPr lang="en-US" altLang="zh-CN" sz="3600"/>
              <a:t>1</a:t>
            </a:r>
            <a:endParaRPr lang="en-US" altLang="zh-CN" sz="3600"/>
          </a:p>
        </p:txBody>
      </p:sp>
      <p:pic>
        <p:nvPicPr>
          <p:cNvPr id="122" name="图片 17" descr="&amp;pky734654077&amp;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lum bright="70000" contrast="-70000"/>
          </a:blip>
          <a:stretch>
            <a:fillRect/>
          </a:stretch>
        </p:blipFill>
        <p:spPr>
          <a:xfrm>
            <a:off x="1869440" y="3228340"/>
            <a:ext cx="10235565" cy="36296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组合 8"/>
          <p:cNvGrpSpPr/>
          <p:nvPr/>
        </p:nvGrpSpPr>
        <p:grpSpPr>
          <a:xfrm rot="0">
            <a:off x="76834" y="129539"/>
            <a:ext cx="3934189" cy="521970"/>
            <a:chOff x="121" y="263"/>
            <a:chExt cx="4896" cy="822"/>
          </a:xfrm>
        </p:grpSpPr>
        <p:sp>
          <p:nvSpPr>
            <p:cNvPr id="125" name="五边形 1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126" name="直接连接符 4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TextBox 3"/>
            <p:cNvSpPr txBox="1">
              <a:spLocks noChangeArrowheads="1"/>
            </p:cNvSpPr>
            <p:nvPr/>
          </p:nvSpPr>
          <p:spPr bwMode="auto">
            <a:xfrm>
              <a:off x="726" y="263"/>
              <a:ext cx="4291" cy="8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 defTabSz="914400">
                <a:buClrTx/>
                <a:buSzTx/>
                <a:buFontTx/>
                <a:defRPr sz="1800">
                  <a:solidFill>
                    <a:schemeClr val="tx1">
                      <a:alpha val="100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+mn-cs"/>
                </a:defRPr>
              </a:pPr>
              <a:r>
                <a:rPr lang="zh-CN" sz="2800" b="1" spc="0" baseline="0">
                  <a:solidFill>
                    <a:schemeClr val="tx2">
                      <a:lumMod val="75000"/>
                      <a:alpha val="100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+mn-cs"/>
                </a:rPr>
                <a:t>开题报告补充</a:t>
              </a:r>
              <a:endParaRPr lang="zh-CN" sz="2800" b="1" spc="0" baseline="0">
                <a:solidFill>
                  <a:schemeClr val="tx2">
                    <a:lumMod val="75000"/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sp>
        <p:nvSpPr>
          <p:cNvPr id="128" name="TextBox 64"/>
          <p:cNvSpPr txBox="1"/>
          <p:nvPr/>
        </p:nvSpPr>
        <p:spPr>
          <a:xfrm>
            <a:off x="1134165" y="1113789"/>
            <a:ext cx="9156700" cy="22148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 indent="0" algn="l" defTabSz="914400">
              <a:lnSpc>
                <a:spcPct val="100000"/>
              </a:lnSpc>
              <a:buNone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0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  <a:sym typeface="微软雅黑" panose="020B0503020204020204" charset="-122"/>
              </a:rPr>
              <a:t>相关引用</a:t>
            </a:r>
            <a:r>
              <a:rPr lang="en-US" altLang="zh-CN" sz="20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  <a:sym typeface="微软雅黑" panose="020B0503020204020204" charset="-122"/>
              </a:rPr>
              <a:t>:</a:t>
            </a:r>
            <a:endParaRPr lang="en-US" altLang="zh-CN" sz="2000" b="0" i="0" u="none" strike="noStrike">
              <a:solidFill>
                <a:schemeClr val="tx1">
                  <a:alpha val="100000"/>
                </a:schemeClr>
              </a:solidFill>
              <a:latin typeface="黑体" panose="02010609060101010101" charset="-122"/>
              <a:ea typeface="黑体" panose="02010609060101010101" charset="-122"/>
              <a:cs typeface="+mn-cs"/>
              <a:sym typeface="微软雅黑" panose="020B0503020204020204" charset="-122"/>
            </a:endParaRPr>
          </a:p>
          <a:p>
            <a:pPr lvl="0" indent="0" algn="l" defTabSz="914400">
              <a:lnSpc>
                <a:spcPct val="100000"/>
              </a:lnSpc>
              <a:buNone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en-US" altLang="zh-CN" sz="14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  <a:sym typeface="微软雅黑" panose="020B0503020204020204" charset="-122"/>
              </a:rPr>
              <a:t>[1]</a:t>
            </a:r>
            <a:r>
              <a:rPr lang="zh-CN" sz="14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  <a:sym typeface="微软雅黑" panose="020B0503020204020204" charset="-122"/>
              </a:rPr>
              <a:t>Mohammad Y, Nakadai S, Greenwald A. NegMAS: A platform for automated negotiations[C]//PRIMA 2020: Principles and Practice of Multi-Agent Systems: 23rd International Conference, Nagoya, Japan, November 18–20, 2020, Proceedings 23. Springer International Publishing, 2021: 343-351.</a:t>
            </a:r>
            <a:endParaRPr lang="zh-CN" sz="1400" b="0" i="0" u="none" strike="noStrike">
              <a:solidFill>
                <a:schemeClr val="tx1">
                  <a:alpha val="100000"/>
                </a:schemeClr>
              </a:solidFill>
              <a:latin typeface="黑体" panose="02010609060101010101" charset="-122"/>
              <a:ea typeface="黑体" panose="02010609060101010101" charset="-122"/>
              <a:cs typeface="+mn-cs"/>
              <a:sym typeface="微软雅黑" panose="020B0503020204020204" charset="-122"/>
            </a:endParaRPr>
          </a:p>
          <a:p>
            <a:pPr lvl="0" algn="l" defTabSz="914400">
              <a:lnSpc>
                <a:spcPct val="100000"/>
              </a:lnSpc>
              <a:buClrTx/>
              <a:buSzTx/>
              <a:buFontTx/>
              <a:buNone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en-US" altLang="zh-CN" sz="14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  <a:sym typeface="微软雅黑" panose="020B0503020204020204" charset="-122"/>
              </a:rPr>
              <a:t>[2]Chatfield D C, Harrison T P, Hayya J C. SCML: An information framework to support supply chain modeling[J]. European Journal of Operational Research, 2009, 196(2): 651-660.</a:t>
            </a:r>
            <a:endParaRPr lang="en-US" altLang="zh-CN" sz="1400" b="0" i="0" u="none" strike="noStrike">
              <a:solidFill>
                <a:schemeClr val="tx1">
                  <a:alpha val="100000"/>
                </a:schemeClr>
              </a:solidFill>
              <a:latin typeface="黑体" panose="02010609060101010101" charset="-122"/>
              <a:ea typeface="黑体" panose="02010609060101010101" charset="-122"/>
              <a:cs typeface="+mn-cs"/>
              <a:sym typeface="微软雅黑" panose="020B0503020204020204" charset="-122"/>
            </a:endParaRPr>
          </a:p>
          <a:p>
            <a:pPr lvl="0" algn="l" defTabSz="914400">
              <a:lnSpc>
                <a:spcPct val="100000"/>
              </a:lnSpc>
              <a:buClrTx/>
              <a:buSzTx/>
              <a:buFontTx/>
              <a:buNone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en-US" altLang="zh-CN" sz="14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  <a:sym typeface="微软雅黑" panose="020B0503020204020204" charset="-122"/>
              </a:rPr>
              <a:t>[3]Baarslag T. Multi-deal Negotiation[C]//Proceedings of the 23rd International Conference on Autonomous Agents and Multiagent Systems. 2024: 2668-2673.</a:t>
            </a:r>
            <a:endParaRPr lang="zh-CN" sz="2000">
              <a:solidFill>
                <a:schemeClr val="tx1">
                  <a:alpha val="100000"/>
                </a:schemeClr>
              </a:solidFill>
              <a:latin typeface="Times New Roman" panose="02020603050405020304"/>
              <a:ea typeface="楷体" panose="02010609060101010101" charset="-122"/>
              <a:cs typeface="Times New Roman" panose="02020603050405020304"/>
              <a:sym typeface="微软雅黑" panose="020B0503020204020204" charset="-122"/>
            </a:endParaRPr>
          </a:p>
          <a:p>
            <a:pPr marL="0" lvl="0" algn="l" defTabSz="914400">
              <a:lnSpc>
                <a:spcPct val="100000"/>
              </a:lnSpc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endParaRPr lang="zh-CN" sz="2000">
              <a:solidFill>
                <a:schemeClr val="tx1">
                  <a:alpha val="100000"/>
                </a:schemeClr>
              </a:solidFill>
              <a:latin typeface="Times New Roman" panose="02020603050405020304"/>
              <a:ea typeface="楷体" panose="02010609060101010101" charset="-122"/>
              <a:cs typeface="Times New Roman" panose="02020603050405020304"/>
              <a:sym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Freeform 26"/>
          <p:cNvSpPr/>
          <p:nvPr/>
        </p:nvSpPr>
        <p:spPr bwMode="auto">
          <a:xfrm rot="5400000">
            <a:off x="-3042493" y="2964392"/>
            <a:ext cx="6857997" cy="929221"/>
          </a:xfrm>
          <a:custGeom>
            <a:avLst/>
            <a:gdLst/>
            <a:ahLst/>
            <a:cxnLst>
              <a:cxn ang="0">
                <a:pos x="2861" y="904"/>
              </a:cxn>
              <a:cxn ang="0">
                <a:pos x="2861" y="0"/>
              </a:cxn>
              <a:cxn ang="0">
                <a:pos x="1382" y="332"/>
              </a:cxn>
              <a:cxn ang="0">
                <a:pos x="0" y="46"/>
              </a:cxn>
              <a:cxn ang="0">
                <a:pos x="0" y="904"/>
              </a:cxn>
              <a:cxn ang="0">
                <a:pos x="2861" y="904"/>
              </a:cxn>
            </a:cxnLst>
            <a:rect l="0" t="0" r="r" b="b"/>
            <a:pathLst>
              <a:path w="2861" h="904">
                <a:moveTo>
                  <a:pt x="2861" y="904"/>
                </a:moveTo>
                <a:cubicBezTo>
                  <a:pt x="2861" y="0"/>
                  <a:pt x="2861" y="0"/>
                  <a:pt x="2861" y="0"/>
                </a:cubicBezTo>
                <a:cubicBezTo>
                  <a:pt x="2414" y="221"/>
                  <a:pt x="1921" y="332"/>
                  <a:pt x="1382" y="332"/>
                </a:cubicBezTo>
                <a:cubicBezTo>
                  <a:pt x="882" y="332"/>
                  <a:pt x="421" y="237"/>
                  <a:pt x="0" y="46"/>
                </a:cubicBezTo>
                <a:cubicBezTo>
                  <a:pt x="0" y="904"/>
                  <a:pt x="0" y="904"/>
                  <a:pt x="0" y="904"/>
                </a:cubicBezTo>
                <a:cubicBezTo>
                  <a:pt x="2861" y="904"/>
                  <a:pt x="2861" y="904"/>
                  <a:pt x="2861" y="904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9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9" name="Freeform 107"/>
          <p:cNvSpPr/>
          <p:nvPr/>
        </p:nvSpPr>
        <p:spPr bwMode="auto">
          <a:xfrm rot="5400000">
            <a:off x="-2343825" y="2352649"/>
            <a:ext cx="6857999" cy="2152708"/>
          </a:xfrm>
          <a:custGeom>
            <a:avLst/>
            <a:gdLst/>
            <a:ahLst/>
            <a:cxnLst>
              <a:cxn ang="0">
                <a:pos x="2129" y="670"/>
              </a:cxn>
              <a:cxn ang="0">
                <a:pos x="2129" y="640"/>
              </a:cxn>
              <a:cxn ang="0">
                <a:pos x="0" y="0"/>
              </a:cxn>
              <a:cxn ang="0">
                <a:pos x="0" y="688"/>
              </a:cxn>
              <a:cxn ang="0">
                <a:pos x="1053" y="1054"/>
              </a:cxn>
              <a:cxn ang="0">
                <a:pos x="2129" y="670"/>
              </a:cxn>
            </a:cxnLst>
            <a:rect l="0" t="0" r="r" b="b"/>
            <a:pathLst>
              <a:path w="2129" h="1054">
                <a:moveTo>
                  <a:pt x="2129" y="670"/>
                </a:moveTo>
                <a:cubicBezTo>
                  <a:pt x="2129" y="640"/>
                  <a:pt x="2129" y="640"/>
                  <a:pt x="2129" y="640"/>
                </a:cubicBezTo>
                <a:cubicBezTo>
                  <a:pt x="1070" y="830"/>
                  <a:pt x="360" y="617"/>
                  <a:pt x="0" y="0"/>
                </a:cubicBezTo>
                <a:cubicBezTo>
                  <a:pt x="0" y="688"/>
                  <a:pt x="0" y="688"/>
                  <a:pt x="0" y="688"/>
                </a:cubicBezTo>
                <a:cubicBezTo>
                  <a:pt x="310" y="932"/>
                  <a:pt x="661" y="1054"/>
                  <a:pt x="1053" y="1054"/>
                </a:cubicBezTo>
                <a:cubicBezTo>
                  <a:pt x="1454" y="1054"/>
                  <a:pt x="1813" y="926"/>
                  <a:pt x="2129" y="670"/>
                </a:cubicBezTo>
                <a:close/>
              </a:path>
            </a:pathLst>
          </a:custGeom>
          <a:solidFill>
            <a:srgbClr val="19487C"/>
          </a:soli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0" name="标题 1"/>
          <p:cNvSpPr txBox="1"/>
          <p:nvPr/>
        </p:nvSpPr>
        <p:spPr>
          <a:xfrm>
            <a:off x="5231130" y="2115185"/>
            <a:ext cx="578739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algn="l" defTabSz="914400">
              <a:lnSpc>
                <a:spcPct val="100000"/>
              </a:lnSpc>
              <a:buClrTx/>
              <a:buSzTx/>
              <a:buFontTx/>
              <a:buNone/>
              <a:defRPr sz="44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j-cs"/>
              </a:defRPr>
            </a:pPr>
            <a:r>
              <a:rPr lang="zh-CN" sz="4800">
                <a:solidFill>
                  <a:srgbClr val="19487C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主要开发内容与进度</a:t>
            </a:r>
            <a:endParaRPr lang="zh-CN" sz="4800">
              <a:solidFill>
                <a:srgbClr val="19487C">
                  <a:alpha val="100000"/>
                </a:srgbClr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171" name="椭圆 26"/>
          <p:cNvSpPr/>
          <p:nvPr/>
        </p:nvSpPr>
        <p:spPr>
          <a:xfrm>
            <a:off x="4114842" y="2115256"/>
            <a:ext cx="754980" cy="781014"/>
          </a:xfrm>
          <a:prstGeom prst="ellipse">
            <a:avLst/>
          </a:prstGeom>
          <a:solidFill>
            <a:srgbClr val="19487C"/>
          </a:solidFill>
          <a:ln>
            <a:solidFill>
              <a:srgbClr val="F8ED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5" tIns="45717" rIns="91435" bIns="45717" numCol="1" spcCol="0" rtlCol="0" fromWordArt="0" anchor="ctr" anchorCtr="0" forceAA="0" compatLnSpc="1">
            <a:noAutofit/>
          </a:bodyPr>
          <a:p>
            <a:pPr algn="ctr"/>
            <a:r>
              <a:rPr lang="en-US" altLang="zh-CN" sz="3600"/>
              <a:t>2</a:t>
            </a:r>
            <a:endParaRPr lang="en-US" altLang="zh-CN" sz="3600"/>
          </a:p>
        </p:txBody>
      </p:sp>
      <p:pic>
        <p:nvPicPr>
          <p:cNvPr id="172" name="图片 17" descr="&amp;pky734654077&amp;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lum bright="70000" contrast="-70000"/>
          </a:blip>
          <a:stretch>
            <a:fillRect/>
          </a:stretch>
        </p:blipFill>
        <p:spPr>
          <a:xfrm>
            <a:off x="1869440" y="3228340"/>
            <a:ext cx="10235565" cy="36296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组合 253"/>
          <p:cNvGrpSpPr/>
          <p:nvPr/>
        </p:nvGrpSpPr>
        <p:grpSpPr>
          <a:xfrm rot="0">
            <a:off x="1230630" y="2597150"/>
            <a:ext cx="1871345" cy="617220"/>
            <a:chOff x="683667" y="2060847"/>
            <a:chExt cx="1871895" cy="616304"/>
          </a:xfrm>
        </p:grpSpPr>
        <p:grpSp>
          <p:nvGrpSpPr>
            <p:cNvPr id="134" name="组合 4"/>
            <p:cNvGrpSpPr/>
            <p:nvPr/>
          </p:nvGrpSpPr>
          <p:grpSpPr>
            <a:xfrm>
              <a:off x="683667" y="2151335"/>
              <a:ext cx="1871895" cy="525816"/>
              <a:chOff x="1752600" y="1388096"/>
              <a:chExt cx="2249625" cy="689931"/>
            </a:xfrm>
          </p:grpSpPr>
          <p:sp>
            <p:nvSpPr>
              <p:cNvPr id="135" name="Rectangle 5"/>
              <p:cNvSpPr>
                <a:spLocks noChangeArrowheads="1"/>
              </p:cNvSpPr>
              <p:nvPr/>
            </p:nvSpPr>
            <p:spPr bwMode="auto">
              <a:xfrm>
                <a:off x="1752600" y="1388164"/>
                <a:ext cx="2249625" cy="564812"/>
              </a:xfrm>
              <a:prstGeom prst="rect">
                <a:avLst/>
              </a:prstGeom>
              <a:gradFill rotWithShape="1">
                <a:gsLst>
                  <a:gs pos="0">
                    <a:srgbClr val="DDDDDD"/>
                  </a:gs>
                  <a:gs pos="100000">
                    <a:srgbClr val="FFFFFF"/>
                  </a:gs>
                </a:gsLst>
                <a:lin ang="5400000" scaled="1"/>
              </a:gradFill>
              <a:ln>
                <a:noFill/>
              </a:ln>
              <a:effectLst/>
            </p:spPr>
            <p:txBody>
              <a:bodyPr wrap="none" anchor="ctr"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1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楷体" panose="02010609060101010101" charset="-122"/>
                  <a:ea typeface="楷体" panose="02010609060101010101" charset="-122"/>
                  <a:cs typeface="+mn-cs"/>
                </a:endParaRPr>
              </a:p>
            </p:txBody>
          </p:sp>
          <p:sp>
            <p:nvSpPr>
              <p:cNvPr id="136" name="AutoShape 9"/>
              <p:cNvSpPr>
                <a:spLocks noChangeArrowheads="1"/>
              </p:cNvSpPr>
              <p:nvPr/>
            </p:nvSpPr>
            <p:spPr bwMode="auto">
              <a:xfrm>
                <a:off x="1752600" y="1921713"/>
                <a:ext cx="2249625" cy="156314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2337 w 21600"/>
                  <a:gd name="T13" fmla="*/ 2387 h 21600"/>
                  <a:gd name="T14" fmla="*/ 19263 w 21600"/>
                  <a:gd name="T15" fmla="*/ 19213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1072" y="21600"/>
                    </a:lnTo>
                    <a:lnTo>
                      <a:pt x="20528" y="2160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FFFFFF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</p:spPr>
            <p:txBody>
              <a:bodyPr wrap="none" anchor="ctr"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楷体" panose="02010609060101010101" charset="-122"/>
                  <a:ea typeface="楷体" panose="02010609060101010101" charset="-122"/>
                  <a:cs typeface="+mn-cs"/>
                </a:endParaRPr>
              </a:p>
            </p:txBody>
          </p:sp>
        </p:grpSp>
        <p:grpSp>
          <p:nvGrpSpPr>
            <p:cNvPr id="137" name="组合 32"/>
            <p:cNvGrpSpPr/>
            <p:nvPr/>
          </p:nvGrpSpPr>
          <p:grpSpPr>
            <a:xfrm>
              <a:off x="913883" y="2060847"/>
              <a:ext cx="1536071" cy="495589"/>
              <a:chOff x="1868883" y="1344612"/>
              <a:chExt cx="2403560" cy="650846"/>
            </a:xfrm>
          </p:grpSpPr>
          <p:sp>
            <p:nvSpPr>
              <p:cNvPr id="138" name="AutoShape 10"/>
              <p:cNvSpPr>
                <a:spLocks noChangeArrowheads="1"/>
              </p:cNvSpPr>
              <p:nvPr/>
            </p:nvSpPr>
            <p:spPr bwMode="auto">
              <a:xfrm>
                <a:off x="1868883" y="1770165"/>
                <a:ext cx="2221003" cy="22529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2337 w 21600"/>
                  <a:gd name="T13" fmla="*/ 2387 h 21600"/>
                  <a:gd name="T14" fmla="*/ 19263 w 21600"/>
                  <a:gd name="T15" fmla="*/ 19213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1072" y="21600"/>
                    </a:lnTo>
                    <a:lnTo>
                      <a:pt x="20528" y="2160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BBE0E3">
                      <a:alpha val="5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</p:spPr>
            <p:txBody>
              <a:bodyPr wrap="none" anchor="ctr"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楷体" panose="02010609060101010101" charset="-122"/>
                  <a:ea typeface="楷体" panose="02010609060101010101" charset="-122"/>
                  <a:cs typeface="+mn-cs"/>
                </a:endParaRPr>
              </a:p>
            </p:txBody>
          </p:sp>
          <p:grpSp>
            <p:nvGrpSpPr>
              <p:cNvPr id="139" name="组合 49"/>
              <p:cNvGrpSpPr/>
              <p:nvPr/>
            </p:nvGrpSpPr>
            <p:grpSpPr>
              <a:xfrm>
                <a:off x="1868883" y="1344612"/>
                <a:ext cx="2403560" cy="462109"/>
                <a:chOff x="1868883" y="1344612"/>
                <a:chExt cx="2403560" cy="462104"/>
              </a:xfrm>
            </p:grpSpPr>
            <p:sp>
              <p:nvSpPr>
                <p:cNvPr id="140" name="Rectangle 6"/>
                <p:cNvSpPr>
                  <a:spLocks noChangeArrowheads="1"/>
                </p:cNvSpPr>
                <p:nvPr/>
              </p:nvSpPr>
              <p:spPr bwMode="auto">
                <a:xfrm>
                  <a:off x="1868883" y="1369645"/>
                  <a:ext cx="2221003" cy="406778"/>
                </a:xfrm>
                <a:prstGeom prst="rect">
                  <a:avLst/>
                </a:prstGeom>
                <a:solidFill>
                  <a:srgbClr val="19487C"/>
                </a:solidFill>
                <a:ln>
                  <a:noFill/>
                </a:ln>
                <a:effectLst/>
              </p:spPr>
              <p:txBody>
                <a:bodyPr wrap="none" anchor="ctr"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1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楷体" panose="02010609060101010101" charset="-122"/>
                    <a:ea typeface="楷体" panose="02010609060101010101" charset="-122"/>
                    <a:cs typeface="+mn-cs"/>
                  </a:endParaRPr>
                </a:p>
              </p:txBody>
            </p:sp>
            <p:sp>
              <p:nvSpPr>
                <p:cNvPr id="141" name="TextBox 1"/>
                <p:cNvSpPr txBox="1"/>
                <p:nvPr/>
              </p:nvSpPr>
              <p:spPr>
                <a:xfrm>
                  <a:off x="1868883" y="1344612"/>
                  <a:ext cx="2403560" cy="462104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p>
                  <a:pPr defTabSz="914400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defRPr sz="1800">
                      <a:solidFill>
                        <a:schemeClr val="tx1">
                          <a:alpha val="100000"/>
                        </a:schemeClr>
                      </a:solidFill>
                      <a:latin typeface="Arial" panose="020B0604020202020204"/>
                      <a:ea typeface="微软雅黑" panose="020B0503020204020204" charset="-122"/>
                      <a:cs typeface="+mn-cs"/>
                    </a:defRPr>
                  </a:pPr>
                  <a:r>
                    <a:rPr lang="zh-CN" sz="1700" b="1" spc="0" baseline="0">
                      <a:solidFill>
                        <a:srgbClr val="FFFFFF">
                          <a:alpha val="100000"/>
                        </a:srgb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楷体" panose="02010609060101010101" charset="-122"/>
                      <a:ea typeface="楷体" panose="02010609060101010101" charset="-122"/>
                      <a:cs typeface="+mn-cs"/>
                    </a:rPr>
                    <a:t>主要开发内容</a:t>
                  </a:r>
                  <a:endParaRPr lang="zh-CN" sz="1700" b="1" spc="0" baseline="0">
                    <a:solidFill>
                      <a:srgbClr val="FFFFFF">
                        <a:alpha val="100000"/>
                      </a:srgb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楷体" panose="02010609060101010101" charset="-122"/>
                    <a:ea typeface="楷体" panose="02010609060101010101" charset="-122"/>
                    <a:cs typeface="+mn-cs"/>
                  </a:endParaRPr>
                </a:p>
              </p:txBody>
            </p:sp>
          </p:grpSp>
        </p:grpSp>
      </p:grpSp>
      <p:grpSp>
        <p:nvGrpSpPr>
          <p:cNvPr id="151" name="组合 191"/>
          <p:cNvGrpSpPr/>
          <p:nvPr/>
        </p:nvGrpSpPr>
        <p:grpSpPr>
          <a:xfrm>
            <a:off x="1270" y="5893435"/>
            <a:ext cx="12210415" cy="965835"/>
            <a:chOff x="-439247" y="8023025"/>
            <a:chExt cx="10081284" cy="2515923"/>
          </a:xfrm>
        </p:grpSpPr>
        <p:sp>
          <p:nvSpPr>
            <p:cNvPr id="152" name="Rectangle 23"/>
            <p:cNvSpPr/>
            <p:nvPr/>
          </p:nvSpPr>
          <p:spPr>
            <a:xfrm rot="5400000">
              <a:off x="3472400" y="4369190"/>
              <a:ext cx="2257333" cy="10080626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23518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  <p:sp>
          <p:nvSpPr>
            <p:cNvPr id="153" name="Rectangle 25"/>
            <p:cNvSpPr/>
            <p:nvPr/>
          </p:nvSpPr>
          <p:spPr>
            <a:xfrm rot="5400000">
              <a:off x="3629574" y="4526484"/>
              <a:ext cx="1944300" cy="10080626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518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  <p:sp>
          <p:nvSpPr>
            <p:cNvPr id="154" name="Isosceles Triangle 22"/>
            <p:cNvSpPr/>
            <p:nvPr/>
          </p:nvSpPr>
          <p:spPr>
            <a:xfrm rot="5400000">
              <a:off x="1132835" y="6451601"/>
              <a:ext cx="2449818" cy="5592665"/>
            </a:xfrm>
            <a:prstGeom prst="triangle">
              <a:avLst>
                <a:gd name="adj" fmla="val 100000"/>
              </a:avLst>
            </a:prstGeom>
            <a:solidFill>
              <a:srgbClr val="1747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  <p:sp>
          <p:nvSpPr>
            <p:cNvPr id="155" name="Rectangle 27"/>
            <p:cNvSpPr/>
            <p:nvPr/>
          </p:nvSpPr>
          <p:spPr>
            <a:xfrm rot="5400000">
              <a:off x="3530415" y="4427325"/>
              <a:ext cx="2142619" cy="10080626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47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p/>
          </p:txBody>
        </p:sp>
      </p:grpSp>
      <p:grpSp>
        <p:nvGrpSpPr>
          <p:cNvPr id="156" name="组合 12"/>
          <p:cNvGrpSpPr/>
          <p:nvPr/>
        </p:nvGrpSpPr>
        <p:grpSpPr>
          <a:xfrm>
            <a:off x="3879215" y="981075"/>
            <a:ext cx="7749540" cy="4024630"/>
            <a:chOff x="6221" y="1930"/>
            <a:chExt cx="12204" cy="6338"/>
          </a:xfrm>
        </p:grpSpPr>
        <p:sp>
          <p:nvSpPr>
            <p:cNvPr id="157" name="Rectangle 5"/>
            <p:cNvSpPr>
              <a:spLocks noChangeArrowheads="1"/>
            </p:cNvSpPr>
            <p:nvPr/>
          </p:nvSpPr>
          <p:spPr bwMode="auto">
            <a:xfrm rot="10800000">
              <a:off x="6221" y="4986"/>
              <a:ext cx="12204" cy="3282"/>
            </a:xfrm>
            <a:prstGeom prst="rect">
              <a:avLst/>
            </a:prstGeom>
            <a:gradFill rotWithShape="1">
              <a:gsLst>
                <a:gs pos="0">
                  <a:srgbClr val="DDDDDD"/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  <p:sp>
          <p:nvSpPr>
            <p:cNvPr id="158" name="Rectangle 5"/>
            <p:cNvSpPr>
              <a:spLocks noChangeArrowheads="1"/>
            </p:cNvSpPr>
            <p:nvPr/>
          </p:nvSpPr>
          <p:spPr bwMode="auto">
            <a:xfrm>
              <a:off x="10204" y="1949"/>
              <a:ext cx="7985" cy="980"/>
            </a:xfrm>
            <a:prstGeom prst="rect">
              <a:avLst/>
            </a:prstGeom>
            <a:gradFill rotWithShape="1">
              <a:gsLst>
                <a:gs pos="0">
                  <a:srgbClr val="DDDDDD"/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  <p:sp>
          <p:nvSpPr>
            <p:cNvPr id="159" name="Rectangle 5"/>
            <p:cNvSpPr>
              <a:spLocks noChangeArrowheads="1"/>
            </p:cNvSpPr>
            <p:nvPr/>
          </p:nvSpPr>
          <p:spPr bwMode="auto">
            <a:xfrm>
              <a:off x="6221" y="1930"/>
              <a:ext cx="8843" cy="1018"/>
            </a:xfrm>
            <a:prstGeom prst="rect">
              <a:avLst/>
            </a:prstGeom>
            <a:gradFill rotWithShape="1">
              <a:gsLst>
                <a:gs pos="0">
                  <a:srgbClr val="DDDDDD"/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ffectLst/>
          </p:spPr>
          <p:txBody>
            <a:bodyPr wrap="none" anchor="ctr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sp>
        <p:nvSpPr>
          <p:cNvPr id="160" name="文本框 23"/>
          <p:cNvSpPr txBox="1"/>
          <p:nvPr/>
        </p:nvSpPr>
        <p:spPr>
          <a:xfrm>
            <a:off x="3879215" y="1184446"/>
            <a:ext cx="7613650" cy="34766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lvl="0" indent="-285750" algn="l" defTabSz="91440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0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</a:rPr>
              <a:t>设计并开发一个面向企业采购的智能谈判平台，能针对以下采购场景进行智能谈判：</a:t>
            </a:r>
            <a:endParaRPr lang="zh-CN" sz="2000" b="0" i="0" u="none" strike="noStrike">
              <a:solidFill>
                <a:schemeClr val="tx1">
                  <a:alpha val="100000"/>
                </a:schemeClr>
              </a:solidFill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L="285750" lvl="0" indent="-285750" algn="l" defTabSz="91440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0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</a:rPr>
              <a:t>谈判场景：1个买方，同时与N个卖方就M个物品的采购数量和价格进行谈判。</a:t>
            </a:r>
            <a:endParaRPr lang="zh-CN" sz="2000" b="0" i="0" u="none" strike="noStrike">
              <a:solidFill>
                <a:schemeClr val="tx1">
                  <a:alpha val="100000"/>
                </a:schemeClr>
              </a:solidFill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L="285750" lvl="0" indent="-285750" algn="l" defTabSz="91440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0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</a:rPr>
              <a:t>谈判流程：每轮卖方向买方提供各商品报价和可购买数量，买方向每个卖方提供商品可接受价格和需求数量。</a:t>
            </a:r>
            <a:endParaRPr lang="zh-CN" sz="2000" b="0" i="0" u="none" strike="noStrike">
              <a:solidFill>
                <a:schemeClr val="tx1">
                  <a:alpha val="100000"/>
                </a:schemeClr>
              </a:solidFill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L="285750" lvl="0" indent="-285750" algn="l" defTabSz="91440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0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</a:rPr>
              <a:t>购买行为：每轮卖方报价后，买方可购买若干卖家提供的商品组合</a:t>
            </a:r>
            <a:endParaRPr lang="zh-CN" sz="2000" b="0" i="0" u="none" strike="noStrike">
              <a:solidFill>
                <a:schemeClr val="tx1">
                  <a:alpha val="100000"/>
                </a:schemeClr>
              </a:solidFill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L="285750" lvl="0" indent="-285750" algn="l" defTabSz="91440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0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</a:rPr>
              <a:t>时间限制：谈判规定最大时长/轮次</a:t>
            </a:r>
            <a:endParaRPr lang="zh-CN" sz="2000" b="0" i="0" u="none" strike="noStrike">
              <a:solidFill>
                <a:schemeClr val="tx1">
                  <a:alpha val="100000"/>
                </a:schemeClr>
              </a:solidFill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L="285750" lvl="0" indent="-285750" algn="l" defTabSz="91440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0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</a:rPr>
              <a:t>买家需求：购买的所有商品满足数量要求。</a:t>
            </a:r>
            <a:endParaRPr lang="zh-CN" sz="2000" b="0" i="0" u="none" strike="noStrike">
              <a:solidFill>
                <a:schemeClr val="tx1">
                  <a:alpha val="100000"/>
                </a:schemeClr>
              </a:solidFill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L="285750" lvl="0" indent="-285750" algn="l" defTabSz="91440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n-cs"/>
              </a:defRPr>
            </a:pPr>
            <a:r>
              <a:rPr lang="zh-CN" sz="2000" b="0" i="0" u="none" strike="noStrike">
                <a:solidFill>
                  <a:schemeClr val="tx1">
                    <a:alpha val="10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cs"/>
              </a:rPr>
              <a:t>买卖方偏好：在交易谈判过程中争取自身效用最大化。</a:t>
            </a:r>
            <a:endParaRPr lang="zh-CN" sz="2000" b="0" i="0" u="none" strike="noStrike">
              <a:solidFill>
                <a:schemeClr val="tx1">
                  <a:alpha val="100000"/>
                </a:schemeClr>
              </a:solidFill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grpSp>
        <p:nvGrpSpPr>
          <p:cNvPr id="162" name="组合 15"/>
          <p:cNvGrpSpPr/>
          <p:nvPr/>
        </p:nvGrpSpPr>
        <p:grpSpPr>
          <a:xfrm>
            <a:off x="76835" y="167005"/>
            <a:ext cx="3802380" cy="521970"/>
            <a:chOff x="121" y="263"/>
            <a:chExt cx="5988" cy="822"/>
          </a:xfrm>
        </p:grpSpPr>
        <p:sp>
          <p:nvSpPr>
            <p:cNvPr id="163" name="五边形 16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164" name="直接连接符 17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TextBox 3"/>
            <p:cNvSpPr txBox="1">
              <a:spLocks noChangeArrowheads="1"/>
            </p:cNvSpPr>
            <p:nvPr/>
          </p:nvSpPr>
          <p:spPr bwMode="auto">
            <a:xfrm>
              <a:off x="726" y="263"/>
              <a:ext cx="5383" cy="8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 defTabSz="914400">
                <a:buClrTx/>
                <a:buSzTx/>
                <a:buFontTx/>
                <a:defRPr sz="1800">
                  <a:solidFill>
                    <a:schemeClr val="tx1">
                      <a:alpha val="100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+mn-cs"/>
                </a:defRPr>
              </a:pPr>
              <a:r>
                <a:rPr lang="zh-CN" altLang="en-US" sz="2800" b="1" i="0" u="none" strike="noStrike">
                  <a:solidFill>
                    <a:schemeClr val="tx1">
                      <a:alpha val="100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+mn-cs"/>
                </a:rPr>
                <a:t>主要开发内容与进度</a:t>
              </a:r>
              <a:endParaRPr lang="zh-CN" altLang="en-US" sz="2800" b="1" i="0" u="none" strike="noStrike">
                <a:solidFill>
                  <a:schemeClr val="tx1"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组合 8"/>
          <p:cNvGrpSpPr/>
          <p:nvPr/>
        </p:nvGrpSpPr>
        <p:grpSpPr>
          <a:xfrm rot="0">
            <a:off x="141605" y="135719"/>
            <a:ext cx="3125470" cy="521970"/>
            <a:chOff x="121" y="256"/>
            <a:chExt cx="4922" cy="822"/>
          </a:xfrm>
        </p:grpSpPr>
        <p:sp>
          <p:nvSpPr>
            <p:cNvPr id="175" name="五边形 1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176" name="直接连接符 4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TextBox 3"/>
            <p:cNvSpPr txBox="1">
              <a:spLocks noChangeArrowheads="1"/>
            </p:cNvSpPr>
            <p:nvPr/>
          </p:nvSpPr>
          <p:spPr bwMode="auto">
            <a:xfrm>
              <a:off x="743" y="256"/>
              <a:ext cx="4300" cy="8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 defTabSz="914400">
                <a:buClrTx/>
                <a:buSzTx/>
                <a:buFontTx/>
                <a:defRPr sz="1800">
                  <a:solidFill>
                    <a:schemeClr val="tx1">
                      <a:alpha val="100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+mn-cs"/>
                </a:defRPr>
              </a:pPr>
              <a:r>
                <a:rPr lang="zh-CN" sz="2800" b="1" spc="0" baseline="0">
                  <a:solidFill>
                    <a:schemeClr val="tx2">
                      <a:lumMod val="75000"/>
                      <a:alpha val="100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+mn-cs"/>
                </a:rPr>
                <a:t>进度介绍</a:t>
              </a:r>
              <a:endParaRPr lang="zh-CN" sz="2800" b="1" spc="0" baseline="0">
                <a:solidFill>
                  <a:schemeClr val="tx2">
                    <a:lumMod val="75000"/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sp>
        <p:nvSpPr>
          <p:cNvPr id="178" name="文本框 177"/>
          <p:cNvSpPr txBox="1"/>
          <p:nvPr/>
        </p:nvSpPr>
        <p:spPr>
          <a:xfrm>
            <a:off x="1428750" y="3702076"/>
            <a:ext cx="9334500" cy="1014730"/>
          </a:xfrm>
          <a:prstGeom prst="rect">
            <a:avLst/>
          </a:prstGeom>
          <a:ln w="12700">
            <a:prstDash val="solid"/>
            <a:miter lim="800000"/>
          </a:ln>
        </p:spPr>
        <p:txBody>
          <a:bodyPr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sz="2000">
                <a:latin typeface="黑体" panose="02010609060101010101" charset="-122"/>
                <a:ea typeface="黑体" panose="02010609060101010101" charset="-122"/>
                <a:cs typeface="+mn-cs"/>
              </a:rPr>
              <a:t>目前已经完成了采购场景、谈判流程、买卖方需求及偏好设计，能生成多种采购交易市场，并为卖方分配不同的偏好效用函数和谈判策略。为买方采购策略设计了一个可执行的谈判方案。正在根据谈判结果对买方采购策略进行优化。</a:t>
            </a:r>
            <a:endParaRPr sz="2000">
              <a:latin typeface="黑体" panose="02010609060101010101" charset="-122"/>
              <a:ea typeface="黑体" panose="02010609060101010101" charset="-122"/>
              <a:cs typeface="+mn-cs"/>
            </a:endParaRPr>
          </a:p>
        </p:txBody>
      </p:sp>
      <p:pic>
        <p:nvPicPr>
          <p:cNvPr id="179" name="图片 17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99904" y="317713"/>
            <a:ext cx="8535163" cy="338436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6"/>
          <p:cNvSpPr/>
          <p:nvPr/>
        </p:nvSpPr>
        <p:spPr bwMode="auto">
          <a:xfrm rot="5400000">
            <a:off x="-3020903" y="2964392"/>
            <a:ext cx="6857997" cy="929221"/>
          </a:xfrm>
          <a:custGeom>
            <a:avLst/>
            <a:gdLst/>
            <a:ahLst/>
            <a:cxnLst>
              <a:cxn ang="0">
                <a:pos x="2861" y="904"/>
              </a:cxn>
              <a:cxn ang="0">
                <a:pos x="2861" y="0"/>
              </a:cxn>
              <a:cxn ang="0">
                <a:pos x="1382" y="332"/>
              </a:cxn>
              <a:cxn ang="0">
                <a:pos x="0" y="46"/>
              </a:cxn>
              <a:cxn ang="0">
                <a:pos x="0" y="904"/>
              </a:cxn>
              <a:cxn ang="0">
                <a:pos x="2861" y="904"/>
              </a:cxn>
            </a:cxnLst>
            <a:rect l="0" t="0" r="r" b="b"/>
            <a:pathLst>
              <a:path w="2861" h="904">
                <a:moveTo>
                  <a:pt x="2861" y="904"/>
                </a:moveTo>
                <a:cubicBezTo>
                  <a:pt x="2861" y="0"/>
                  <a:pt x="2861" y="0"/>
                  <a:pt x="2861" y="0"/>
                </a:cubicBezTo>
                <a:cubicBezTo>
                  <a:pt x="2414" y="221"/>
                  <a:pt x="1921" y="332"/>
                  <a:pt x="1382" y="332"/>
                </a:cubicBezTo>
                <a:cubicBezTo>
                  <a:pt x="882" y="332"/>
                  <a:pt x="421" y="237"/>
                  <a:pt x="0" y="46"/>
                </a:cubicBezTo>
                <a:cubicBezTo>
                  <a:pt x="0" y="904"/>
                  <a:pt x="0" y="904"/>
                  <a:pt x="0" y="904"/>
                </a:cubicBezTo>
                <a:cubicBezTo>
                  <a:pt x="2861" y="904"/>
                  <a:pt x="2861" y="904"/>
                  <a:pt x="2861" y="904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9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Freeform 107"/>
          <p:cNvSpPr/>
          <p:nvPr/>
        </p:nvSpPr>
        <p:spPr bwMode="auto">
          <a:xfrm rot="5400000">
            <a:off x="-2343825" y="2352649"/>
            <a:ext cx="6857999" cy="2152708"/>
          </a:xfrm>
          <a:custGeom>
            <a:avLst/>
            <a:gdLst/>
            <a:ahLst/>
            <a:cxnLst>
              <a:cxn ang="0">
                <a:pos x="2129" y="670"/>
              </a:cxn>
              <a:cxn ang="0">
                <a:pos x="2129" y="640"/>
              </a:cxn>
              <a:cxn ang="0">
                <a:pos x="0" y="0"/>
              </a:cxn>
              <a:cxn ang="0">
                <a:pos x="0" y="688"/>
              </a:cxn>
              <a:cxn ang="0">
                <a:pos x="1053" y="1054"/>
              </a:cxn>
              <a:cxn ang="0">
                <a:pos x="2129" y="670"/>
              </a:cxn>
            </a:cxnLst>
            <a:rect l="0" t="0" r="r" b="b"/>
            <a:pathLst>
              <a:path w="2129" h="1054">
                <a:moveTo>
                  <a:pt x="2129" y="670"/>
                </a:moveTo>
                <a:cubicBezTo>
                  <a:pt x="2129" y="640"/>
                  <a:pt x="2129" y="640"/>
                  <a:pt x="2129" y="640"/>
                </a:cubicBezTo>
                <a:cubicBezTo>
                  <a:pt x="1070" y="830"/>
                  <a:pt x="360" y="617"/>
                  <a:pt x="0" y="0"/>
                </a:cubicBezTo>
                <a:cubicBezTo>
                  <a:pt x="0" y="688"/>
                  <a:pt x="0" y="688"/>
                  <a:pt x="0" y="688"/>
                </a:cubicBezTo>
                <a:cubicBezTo>
                  <a:pt x="310" y="932"/>
                  <a:pt x="661" y="1054"/>
                  <a:pt x="1053" y="1054"/>
                </a:cubicBezTo>
                <a:cubicBezTo>
                  <a:pt x="1454" y="1054"/>
                  <a:pt x="1813" y="926"/>
                  <a:pt x="2129" y="670"/>
                </a:cubicBezTo>
                <a:close/>
              </a:path>
            </a:pathLst>
          </a:custGeom>
          <a:solidFill>
            <a:srgbClr val="19487C"/>
          </a:solidFill>
          <a:ln w="9525">
            <a:noFill/>
            <a:rou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5231130" y="2115185"/>
            <a:ext cx="573051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>
              <a:lnSpc>
                <a:spcPct val="100000"/>
              </a:lnSpc>
              <a:spcBef>
                <a:spcPct val="0"/>
              </a:spcBef>
              <a:buNone/>
              <a:defRPr sz="4400">
                <a:solidFill>
                  <a:schemeClr val="tx1">
                    <a:alpha val="100000"/>
                  </a:schemeClr>
                </a:solidFill>
                <a:latin typeface="Arial" panose="020B0604020202020204"/>
                <a:ea typeface="微软雅黑" panose="020B0503020204020204" charset="-122"/>
                <a:cs typeface="+mj-cs"/>
              </a:defRPr>
            </a:pPr>
            <a:r>
              <a:rPr lang="zh-CN" sz="4800" b="0" i="0" u="none" strike="noStrike">
                <a:solidFill>
                  <a:srgbClr val="19487C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已完成的工作及结果</a:t>
            </a:r>
            <a:endParaRPr lang="zh-CN" sz="4800" b="0" i="0" u="none" strike="noStrike">
              <a:solidFill>
                <a:srgbClr val="19487C">
                  <a:alpha val="100000"/>
                </a:srgbClr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6" name="椭圆 26"/>
          <p:cNvSpPr/>
          <p:nvPr/>
        </p:nvSpPr>
        <p:spPr>
          <a:xfrm>
            <a:off x="4114842" y="2115256"/>
            <a:ext cx="754980" cy="781014"/>
          </a:xfrm>
          <a:prstGeom prst="ellipse">
            <a:avLst/>
          </a:prstGeom>
          <a:solidFill>
            <a:srgbClr val="19487C"/>
          </a:solidFill>
          <a:ln>
            <a:solidFill>
              <a:srgbClr val="F8ED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5" tIns="45717" rIns="91435" bIns="45717" numCol="1" spcCol="0" rtlCol="0" fromWordArt="0" anchor="ctr" anchorCtr="0" forceAA="0" compatLnSpc="1">
            <a:noAutofit/>
          </a:bodyPr>
          <a:p>
            <a:pPr algn="ctr"/>
            <a:r>
              <a:rPr lang="en-US" altLang="zh-CN" sz="3600"/>
              <a:t>3</a:t>
            </a:r>
            <a:endParaRPr lang="en-US" altLang="zh-CN" sz="3600"/>
          </a:p>
        </p:txBody>
      </p:sp>
      <p:pic>
        <p:nvPicPr>
          <p:cNvPr id="27" name="图片 17" descr="&amp;pky734654077&amp;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lum bright="70000" contrast="-70000"/>
          </a:blip>
          <a:stretch>
            <a:fillRect/>
          </a:stretch>
        </p:blipFill>
        <p:spPr>
          <a:xfrm>
            <a:off x="1869440" y="3228340"/>
            <a:ext cx="10235565" cy="36296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组合 8"/>
          <p:cNvGrpSpPr/>
          <p:nvPr/>
        </p:nvGrpSpPr>
        <p:grpSpPr>
          <a:xfrm>
            <a:off x="76835" y="167005"/>
            <a:ext cx="3787140" cy="521970"/>
            <a:chOff x="121" y="263"/>
            <a:chExt cx="5964" cy="822"/>
          </a:xfrm>
        </p:grpSpPr>
        <p:sp>
          <p:nvSpPr>
            <p:cNvPr id="191" name="五边形 1"/>
            <p:cNvSpPr/>
            <p:nvPr/>
          </p:nvSpPr>
          <p:spPr>
            <a:xfrm rot="5400000">
              <a:off x="75" y="444"/>
              <a:ext cx="552" cy="460"/>
            </a:xfrm>
            <a:prstGeom prst="homePlate">
              <a:avLst/>
            </a:prstGeom>
            <a:solidFill>
              <a:srgbClr val="1948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192" name="直接连接符 4"/>
            <p:cNvCxnSpPr/>
            <p:nvPr/>
          </p:nvCxnSpPr>
          <p:spPr>
            <a:xfrm>
              <a:off x="726" y="382"/>
              <a:ext cx="0" cy="568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TextBox 3"/>
            <p:cNvSpPr txBox="1">
              <a:spLocks noChangeArrowheads="1"/>
            </p:cNvSpPr>
            <p:nvPr/>
          </p:nvSpPr>
          <p:spPr bwMode="auto">
            <a:xfrm>
              <a:off x="726" y="263"/>
              <a:ext cx="5359" cy="8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 defTabSz="914400">
                <a:buClrTx/>
                <a:buSzTx/>
                <a:buFontTx/>
                <a:defRPr sz="1800">
                  <a:solidFill>
                    <a:schemeClr val="tx1">
                      <a:alpha val="100000"/>
                    </a:schemeClr>
                  </a:solidFill>
                  <a:latin typeface="Arial" panose="020B0604020202020204"/>
                  <a:ea typeface="微软雅黑" panose="020B0503020204020204" charset="-122"/>
                  <a:cs typeface="+mn-cs"/>
                </a:defRPr>
              </a:pPr>
              <a:r>
                <a:rPr lang="zh-CN" sz="2800" b="1" spc="0" baseline="0">
                  <a:solidFill>
                    <a:schemeClr val="tx2">
                      <a:lumMod val="75000"/>
                      <a:alpha val="100000"/>
                    </a:schemeClr>
                  </a:solidFill>
                  <a:latin typeface="楷体" panose="02010609060101010101" charset="-122"/>
                  <a:ea typeface="楷体" panose="02010609060101010101" charset="-122"/>
                  <a:cs typeface="+mn-cs"/>
                </a:rPr>
                <a:t>谈判场景和谈判流程</a:t>
              </a:r>
              <a:endParaRPr lang="zh-CN" sz="2800" b="1" spc="0" baseline="0">
                <a:solidFill>
                  <a:schemeClr val="tx2">
                    <a:lumMod val="75000"/>
                    <a:alpha val="10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cs"/>
              </a:endParaRPr>
            </a:p>
          </p:txBody>
        </p:sp>
      </p:grpSp>
      <p:pic>
        <p:nvPicPr>
          <p:cNvPr id="1" name="图片 0" descr="未命名绘图.drawi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2015" y="1268095"/>
            <a:ext cx="7179310" cy="322072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68935" y="1083945"/>
            <a:ext cx="4323080" cy="3969385"/>
          </a:xfrm>
          <a:prstGeom prst="rect">
            <a:avLst/>
          </a:prstGeom>
        </p:spPr>
        <p:txBody>
          <a:bodyPr wrap="square">
            <a:spAutoFit/>
          </a:bodyPr>
          <a:p>
            <a:pPr marL="0" algn="l" defTabSz="914400">
              <a:buClrTx/>
              <a:buSzTx/>
              <a:buNone/>
            </a:pPr>
            <a:r>
              <a:rPr lang="zh-CN" altLang="en-US" sz="1800"/>
              <a:t>Agent（Buyer）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r>
              <a:rPr lang="zh-CN" altLang="en-US" sz="1800"/>
              <a:t>创建三个谈判者negotiator与三个卖家多线程谈判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r>
              <a:rPr lang="zh-CN" altLang="en-US" sz="1800"/>
              <a:t> 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r>
              <a:rPr lang="zh-CN" altLang="en-US" sz="1800"/>
              <a:t>买家接收三个卖家的历史报价信息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r>
              <a:rPr lang="zh-CN" altLang="en-US" sz="1800"/>
              <a:t>买家效用函数：根据报价信息计算效用（得分）来决定是否接受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endParaRPr lang="zh-CN" altLang="en-US" sz="1800"/>
          </a:p>
          <a:p>
            <a:pPr marL="0" algn="l" defTabSz="914400">
              <a:buClrTx/>
              <a:buSzTx/>
              <a:buNone/>
            </a:pPr>
            <a:r>
              <a:rPr lang="zh-CN" altLang="en-US" sz="1800"/>
              <a:t>买家的谈判者：根据三个卖家的历史报价信息，计算针对当前卖家的应答，发回报价/接受卖家报价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r>
              <a:rPr lang="zh-CN" altLang="en-US" sz="1800"/>
              <a:t> </a:t>
            </a:r>
            <a:endParaRPr lang="zh-CN" altLang="en-US" sz="1800"/>
          </a:p>
          <a:p>
            <a:pPr marL="0" algn="l" defTabSz="914400">
              <a:buClrTx/>
              <a:buSzTx/>
              <a:buNone/>
            </a:pPr>
            <a:r>
              <a:rPr lang="zh-CN" altLang="en-US" sz="1800"/>
              <a:t>谈判终止：当效用函数和轮次达成预先设定的条件，则终止谈判</a:t>
            </a:r>
            <a:endParaRPr lang="zh-CN" altLang="en-US" sz="18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11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12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13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14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15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16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17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18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19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21.xml><?xml version="1.0" encoding="utf-8"?>
<p:tagLst xmlns:p="http://schemas.openxmlformats.org/presentationml/2006/main">
  <p:tag name="commondata" val="eyJoZGlkIjoiYjQ2NDllMjUwYjNjMTY4Yjg1YTA3ZjEyOTQzZDM2YzEifQ==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6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7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8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ags/tag9.xml><?xml version="1.0" encoding="utf-8"?>
<p:tagLst xmlns:p="http://schemas.openxmlformats.org/presentationml/2006/main">
  <p:tag name="KSO_WM_DIAGRAM_VIRTUALLY_FRAME" val="{&quot;height&quot;:240.9,&quot;left&quot;:257.87496062992125,&quot;top&quot;:149.55023622047244,&quot;width&quot;:444.25007874015756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2248</Words>
  <Application>WPS 演示</Application>
  <PresentationFormat/>
  <Paragraphs>139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楷体</vt:lpstr>
      <vt:lpstr>Arial</vt:lpstr>
      <vt:lpstr>仿宋_GB2312</vt:lpstr>
      <vt:lpstr>仿宋</vt:lpstr>
      <vt:lpstr>黑体</vt:lpstr>
      <vt:lpstr>Times New Roman</vt:lpstr>
      <vt:lpstr>华文细黑</vt:lpstr>
      <vt:lpstr>Arial Unicode MS</vt:lpstr>
      <vt:lpstr>Calibri</vt:lpstr>
      <vt:lpstr>Calibri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千里骐骥</cp:lastModifiedBy>
  <cp:revision>23</cp:revision>
  <dcterms:created xsi:type="dcterms:W3CDTF">2024-11-06T08:26:44Z</dcterms:created>
  <dcterms:modified xsi:type="dcterms:W3CDTF">2024-11-06T09:54:44Z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D6A8307C6C6841E6A98A159D8E35F62B_12</vt:lpwstr>
  </property>
  <property fmtid="{D5CDD505-2E9C-101B-9397-08002B2CF9AE}" pid="3" name="KSOProductBuildVer">
    <vt:lpwstr>2052-12.1.0.18608</vt:lpwstr>
  </property>
</Properties>
</file>